
<file path=[Content_Types].xml><?xml version="1.0" encoding="utf-8"?>
<Types xmlns="http://schemas.openxmlformats.org/package/2006/content-types">
  <Default Extension="xml" ContentType="application/xml"/>
  <Default Extension="jpeg" ContentType="image/jpeg"/>
  <Default Extension="wav" ContentType="audio/x-wav"/>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5" r:id="rId2"/>
    <p:sldId id="293" r:id="rId3"/>
    <p:sldId id="265" r:id="rId4"/>
    <p:sldId id="283" r:id="rId5"/>
    <p:sldId id="274" r:id="rId6"/>
    <p:sldId id="275" r:id="rId7"/>
    <p:sldId id="290" r:id="rId8"/>
    <p:sldId id="291" r:id="rId9"/>
    <p:sldId id="281" r:id="rId10"/>
    <p:sldId id="287" r:id="rId11"/>
    <p:sldId id="292" r:id="rId12"/>
    <p:sldId id="260" r:id="rId13"/>
    <p:sldId id="280" r:id="rId14"/>
    <p:sldId id="277" r:id="rId15"/>
    <p:sldId id="272" r:id="rId16"/>
    <p:sldId id="286" r:id="rId17"/>
    <p:sldId id="294" r:id="rId1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charset="0"/>
        <a:ea typeface="+mn-ea"/>
        <a:cs typeface="+mn-cs"/>
      </a:defRPr>
    </a:lvl1pPr>
    <a:lvl2pPr marL="457200" algn="l" rtl="0" eaLnBrk="0" fontAlgn="base" hangingPunct="0">
      <a:spcBef>
        <a:spcPct val="0"/>
      </a:spcBef>
      <a:spcAft>
        <a:spcPct val="0"/>
      </a:spcAft>
      <a:defRPr kern="1200">
        <a:solidFill>
          <a:schemeClr val="tx1"/>
        </a:solidFill>
        <a:latin typeface="Tahoma" charset="0"/>
        <a:ea typeface="+mn-ea"/>
        <a:cs typeface="+mn-cs"/>
      </a:defRPr>
    </a:lvl2pPr>
    <a:lvl3pPr marL="914400" algn="l" rtl="0" eaLnBrk="0" fontAlgn="base" hangingPunct="0">
      <a:spcBef>
        <a:spcPct val="0"/>
      </a:spcBef>
      <a:spcAft>
        <a:spcPct val="0"/>
      </a:spcAft>
      <a:defRPr kern="1200">
        <a:solidFill>
          <a:schemeClr val="tx1"/>
        </a:solidFill>
        <a:latin typeface="Tahoma" charset="0"/>
        <a:ea typeface="+mn-ea"/>
        <a:cs typeface="+mn-cs"/>
      </a:defRPr>
    </a:lvl3pPr>
    <a:lvl4pPr marL="1371600" algn="l" rtl="0" eaLnBrk="0" fontAlgn="base" hangingPunct="0">
      <a:spcBef>
        <a:spcPct val="0"/>
      </a:spcBef>
      <a:spcAft>
        <a:spcPct val="0"/>
      </a:spcAft>
      <a:defRPr kern="1200">
        <a:solidFill>
          <a:schemeClr val="tx1"/>
        </a:solidFill>
        <a:latin typeface="Tahoma" charset="0"/>
        <a:ea typeface="+mn-ea"/>
        <a:cs typeface="+mn-cs"/>
      </a:defRPr>
    </a:lvl4pPr>
    <a:lvl5pPr marL="1828800" algn="l" rtl="0" eaLnBrk="0" fontAlgn="base" hangingPunct="0">
      <a:spcBef>
        <a:spcPct val="0"/>
      </a:spcBef>
      <a:spcAft>
        <a:spcPct val="0"/>
      </a:spcAft>
      <a:defRPr kern="1200">
        <a:solidFill>
          <a:schemeClr val="tx1"/>
        </a:solidFill>
        <a:latin typeface="Tahoma" charset="0"/>
        <a:ea typeface="+mn-ea"/>
        <a:cs typeface="+mn-cs"/>
      </a:defRPr>
    </a:lvl5pPr>
    <a:lvl6pPr marL="2286000" algn="l" defTabSz="914400" rtl="0" eaLnBrk="1" latinLnBrk="0" hangingPunct="1">
      <a:defRPr kern="1200">
        <a:solidFill>
          <a:schemeClr val="tx1"/>
        </a:solidFill>
        <a:latin typeface="Tahoma" charset="0"/>
        <a:ea typeface="+mn-ea"/>
        <a:cs typeface="+mn-cs"/>
      </a:defRPr>
    </a:lvl6pPr>
    <a:lvl7pPr marL="2743200" algn="l" defTabSz="914400" rtl="0" eaLnBrk="1" latinLnBrk="0" hangingPunct="1">
      <a:defRPr kern="1200">
        <a:solidFill>
          <a:schemeClr val="tx1"/>
        </a:solidFill>
        <a:latin typeface="Tahoma" charset="0"/>
        <a:ea typeface="+mn-ea"/>
        <a:cs typeface="+mn-cs"/>
      </a:defRPr>
    </a:lvl7pPr>
    <a:lvl8pPr marL="3200400" algn="l" defTabSz="914400" rtl="0" eaLnBrk="1" latinLnBrk="0" hangingPunct="1">
      <a:defRPr kern="1200">
        <a:solidFill>
          <a:schemeClr val="tx1"/>
        </a:solidFill>
        <a:latin typeface="Tahoma" charset="0"/>
        <a:ea typeface="+mn-ea"/>
        <a:cs typeface="+mn-cs"/>
      </a:defRPr>
    </a:lvl8pPr>
    <a:lvl9pPr marL="3657600" algn="l" defTabSz="914400" rtl="0" eaLnBrk="1" latinLnBrk="0" hangingPunct="1">
      <a:defRPr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486C"/>
    <a:srgbClr val="336699"/>
    <a:srgbClr val="9078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3333" autoAdjust="0"/>
    <p:restoredTop sz="50000"/>
  </p:normalViewPr>
  <p:slideViewPr>
    <p:cSldViewPr>
      <p:cViewPr>
        <p:scale>
          <a:sx n="81" d="100"/>
          <a:sy n="81" d="100"/>
        </p:scale>
        <p:origin x="144" y="144"/>
      </p:cViewPr>
      <p:guideLst>
        <p:guide orient="horz" pos="2160"/>
        <p:guide pos="288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6A7844-2BA8-4B52-B29F-01BE03488707}" type="datetimeFigureOut">
              <a:rPr lang="en-US" smtClean="0"/>
              <a:t>8/27/17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8D81C3-C527-485F-BC23-22A13BE38CB3}" type="slidenum">
              <a:rPr lang="en-US" smtClean="0"/>
              <a:t>‹#›</a:t>
            </a:fld>
            <a:endParaRPr lang="en-US"/>
          </a:p>
        </p:txBody>
      </p:sp>
    </p:spTree>
    <p:extLst>
      <p:ext uri="{BB962C8B-B14F-4D97-AF65-F5344CB8AC3E}">
        <p14:creationId xmlns:p14="http://schemas.microsoft.com/office/powerpoint/2010/main" val="84409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8D81C3-C527-485F-BC23-22A13BE38CB3}" type="slidenum">
              <a:rPr lang="en-US" smtClean="0"/>
              <a:t>1</a:t>
            </a:fld>
            <a:endParaRPr lang="en-US"/>
          </a:p>
        </p:txBody>
      </p:sp>
    </p:spTree>
    <p:extLst>
      <p:ext uri="{BB962C8B-B14F-4D97-AF65-F5344CB8AC3E}">
        <p14:creationId xmlns:p14="http://schemas.microsoft.com/office/powerpoint/2010/main" val="1188791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9FF317F-49C1-9B45-A014-57754B68ECFB}" type="slidenum">
              <a:rPr lang="en-US" smtClean="0"/>
              <a:pPr/>
              <a:t>2</a:t>
            </a:fld>
            <a:endParaRPr lang="en-US"/>
          </a:p>
        </p:txBody>
      </p:sp>
    </p:spTree>
    <p:extLst>
      <p:ext uri="{BB962C8B-B14F-4D97-AF65-F5344CB8AC3E}">
        <p14:creationId xmlns:p14="http://schemas.microsoft.com/office/powerpoint/2010/main" val="1269078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t>
            </a:r>
            <a:endParaRPr lang="en-US" dirty="0"/>
          </a:p>
        </p:txBody>
      </p:sp>
      <p:sp>
        <p:nvSpPr>
          <p:cNvPr id="4" name="Slide Number Placeholder 3"/>
          <p:cNvSpPr>
            <a:spLocks noGrp="1"/>
          </p:cNvSpPr>
          <p:nvPr>
            <p:ph type="sldNum" sz="quarter" idx="10"/>
          </p:nvPr>
        </p:nvSpPr>
        <p:spPr/>
        <p:txBody>
          <a:bodyPr/>
          <a:lstStyle/>
          <a:p>
            <a:fld id="{138D81C3-C527-485F-BC23-22A13BE38CB3}" type="slidenum">
              <a:rPr lang="en-US" smtClean="0"/>
              <a:t>13</a:t>
            </a:fld>
            <a:endParaRPr lang="en-US"/>
          </a:p>
        </p:txBody>
      </p:sp>
    </p:spTree>
    <p:extLst>
      <p:ext uri="{BB962C8B-B14F-4D97-AF65-F5344CB8AC3E}">
        <p14:creationId xmlns:p14="http://schemas.microsoft.com/office/powerpoint/2010/main" val="41728259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8D81C3-C527-485F-BC23-22A13BE38CB3}" type="slidenum">
              <a:rPr lang="en-US" smtClean="0"/>
              <a:pPr/>
              <a:t>17</a:t>
            </a:fld>
            <a:endParaRPr lang="en-US"/>
          </a:p>
        </p:txBody>
      </p:sp>
    </p:spTree>
    <p:extLst>
      <p:ext uri="{BB962C8B-B14F-4D97-AF65-F5344CB8AC3E}">
        <p14:creationId xmlns:p14="http://schemas.microsoft.com/office/powerpoint/2010/main" val="14211638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724291" y="4532293"/>
            <a:ext cx="5362365" cy="954107"/>
          </a:xfrm>
          <a:prstGeom prst="rect">
            <a:avLst/>
          </a:prstGeom>
        </p:spPr>
        <p:txBody>
          <a:bodyPr wrap="none">
            <a:spAutoFit/>
          </a:bodyPr>
          <a:lstStyle/>
          <a:p>
            <a:pPr algn="ctr"/>
            <a:r>
              <a:rPr lang="en-US" sz="2800" b="1" kern="1200" dirty="0" smtClean="0">
                <a:solidFill>
                  <a:schemeClr val="tx1"/>
                </a:solidFill>
                <a:effectLst/>
                <a:latin typeface="Tahoma" charset="0"/>
                <a:ea typeface="+mn-ea"/>
                <a:cs typeface="+mn-cs"/>
              </a:rPr>
              <a:t>Developing and maintaining </a:t>
            </a:r>
            <a:br>
              <a:rPr lang="en-US" sz="2800" b="1" kern="1200" dirty="0" smtClean="0">
                <a:solidFill>
                  <a:schemeClr val="tx1"/>
                </a:solidFill>
                <a:effectLst/>
                <a:latin typeface="Tahoma" charset="0"/>
                <a:ea typeface="+mn-ea"/>
                <a:cs typeface="+mn-cs"/>
              </a:rPr>
            </a:br>
            <a:r>
              <a:rPr lang="en-US" sz="2800" b="1" kern="1200" dirty="0" smtClean="0">
                <a:solidFill>
                  <a:schemeClr val="tx1"/>
                </a:solidFill>
                <a:effectLst/>
                <a:latin typeface="Tahoma" charset="0"/>
                <a:ea typeface="+mn-ea"/>
                <a:cs typeface="+mn-cs"/>
              </a:rPr>
              <a:t>a service culture</a:t>
            </a:r>
          </a:p>
        </p:txBody>
      </p:sp>
      <p:sp>
        <p:nvSpPr>
          <p:cNvPr id="3" name="Rectangle 2"/>
          <p:cNvSpPr/>
          <p:nvPr userDrawn="1"/>
        </p:nvSpPr>
        <p:spPr>
          <a:xfrm>
            <a:off x="2819400" y="3802559"/>
            <a:ext cx="2954655" cy="769441"/>
          </a:xfrm>
          <a:prstGeom prst="rect">
            <a:avLst/>
          </a:prstGeom>
        </p:spPr>
        <p:txBody>
          <a:bodyPr wrap="none">
            <a:spAutoFit/>
          </a:bodyPr>
          <a:lstStyle/>
          <a:p>
            <a:r>
              <a:rPr lang="en-US" sz="4400" b="1" kern="1200" dirty="0" smtClean="0">
                <a:solidFill>
                  <a:schemeClr val="tx1"/>
                </a:solidFill>
                <a:effectLst/>
                <a:latin typeface="Tahoma" charset="0"/>
                <a:ea typeface="+mn-ea"/>
                <a:cs typeface="+mn-cs"/>
              </a:rPr>
              <a:t>Chapter</a:t>
            </a:r>
            <a:r>
              <a:rPr lang="en-US" sz="4400" b="1" kern="1200" baseline="0" dirty="0" smtClean="0">
                <a:solidFill>
                  <a:schemeClr val="tx1"/>
                </a:solidFill>
                <a:effectLst/>
                <a:latin typeface="Tahoma" charset="0"/>
                <a:ea typeface="+mn-ea"/>
                <a:cs typeface="+mn-cs"/>
              </a:rPr>
              <a:t> 4</a:t>
            </a:r>
            <a:endParaRPr lang="en-US" sz="4400" b="1" dirty="0"/>
          </a:p>
        </p:txBody>
      </p:sp>
      <p:pic>
        <p:nvPicPr>
          <p:cNvPr id="307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240"/>
            <a:ext cx="9144000" cy="3535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descr="C:\Users\Karen\AppData\Local\Microsoft\Windows\Temporary Internet Files\Content.IE5\1AM1THAR\GP%20LOGO1.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81000" y="5989732"/>
            <a:ext cx="844550" cy="813202"/>
          </a:xfrm>
          <a:prstGeom prst="rect">
            <a:avLst/>
          </a:prstGeom>
          <a:noFill/>
          <a:extLst>
            <a:ext uri="{909E8E84-426E-40dd-AFC4-6F175D3DCCD1}">
              <a14:hiddenFill xmlns:a14="http://schemas.microsoft.com/office/drawing/2010/main" xmlns="">
                <a:solidFill>
                  <a:srgbClr val="FFFFFF"/>
                </a:solidFill>
              </a14:hiddenFill>
            </a:ext>
          </a:extLst>
        </p:spPr>
      </p:pic>
      <p:sp>
        <p:nvSpPr>
          <p:cNvPr id="9" name="TextBox 8"/>
          <p:cNvSpPr txBox="1"/>
          <p:nvPr userDrawn="1"/>
        </p:nvSpPr>
        <p:spPr>
          <a:xfrm>
            <a:off x="3688080" y="6414078"/>
            <a:ext cx="5332101" cy="307777"/>
          </a:xfrm>
          <a:prstGeom prst="rect">
            <a:avLst/>
          </a:prstGeom>
          <a:noFill/>
        </p:spPr>
        <p:txBody>
          <a:bodyPr wrap="none" rtlCol="0">
            <a:spAutoFit/>
          </a:bodyPr>
          <a:lstStyle/>
          <a:p>
            <a:r>
              <a:rPr lang="en-US" sz="1400" dirty="0" smtClean="0"/>
              <a:t>© Hudson &amp; Hudson. </a:t>
            </a:r>
            <a:r>
              <a:rPr lang="en-US" sz="1400" i="1" dirty="0" smtClean="0"/>
              <a:t>Customer Service for Hospitality &amp; Tourism</a:t>
            </a:r>
            <a:endParaRPr lang="en-US" sz="1400" i="1" dirty="0"/>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8875935-DA8A-47B4-996C-05C2B93FC1B4}" type="slidenum">
              <a:rPr lang="en-US"/>
              <a:pPr/>
              <a:t>‹#›</a:t>
            </a:fld>
            <a:endParaRPr lang="en-US"/>
          </a:p>
        </p:txBody>
      </p:sp>
    </p:spTree>
    <p:extLst>
      <p:ext uri="{BB962C8B-B14F-4D97-AF65-F5344CB8AC3E}">
        <p14:creationId xmlns:p14="http://schemas.microsoft.com/office/powerpoint/2010/main" val="1113913443"/>
      </p:ext>
    </p:extLst>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6450" y="0"/>
            <a:ext cx="17335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0"/>
            <a:ext cx="50482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6455935-CD17-4E93-90C7-BAE37611463C}" type="slidenum">
              <a:rPr lang="en-US"/>
              <a:pPr/>
              <a:t>‹#›</a:t>
            </a:fld>
            <a:endParaRPr lang="en-US"/>
          </a:p>
        </p:txBody>
      </p:sp>
    </p:spTree>
    <p:extLst>
      <p:ext uri="{BB962C8B-B14F-4D97-AF65-F5344CB8AC3E}">
        <p14:creationId xmlns:p14="http://schemas.microsoft.com/office/powerpoint/2010/main" val="3899821479"/>
      </p:ext>
    </p:extLst>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bwMode="auto">
          <a:xfrm>
            <a:off x="838200" y="0"/>
            <a:ext cx="8305800" cy="685800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A519284-E648-4D87-9771-7975855ECF80}" type="slidenum">
              <a:rPr lang="en-US"/>
              <a:pPr/>
              <a:t>‹#›</a:t>
            </a:fld>
            <a:endParaRPr lang="en-US"/>
          </a:p>
        </p:txBody>
      </p:sp>
    </p:spTree>
    <p:extLst>
      <p:ext uri="{BB962C8B-B14F-4D97-AF65-F5344CB8AC3E}">
        <p14:creationId xmlns:p14="http://schemas.microsoft.com/office/powerpoint/2010/main" val="4100297372"/>
      </p:ext>
    </p:extLst>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144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7538" y="0"/>
            <a:ext cx="8315325" cy="687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90E123-BE1A-41CA-A96C-0B3205B32524}" type="slidenum">
              <a:rPr lang="en-US"/>
              <a:pPr/>
              <a:t>‹#›</a:t>
            </a:fld>
            <a:endParaRPr lang="en-US"/>
          </a:p>
        </p:txBody>
      </p:sp>
    </p:spTree>
    <p:extLst>
      <p:ext uri="{BB962C8B-B14F-4D97-AF65-F5344CB8AC3E}">
        <p14:creationId xmlns:p14="http://schemas.microsoft.com/office/powerpoint/2010/main" val="512054722"/>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246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3175"/>
            <a:ext cx="8315325" cy="687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229100" y="609600"/>
            <a:ext cx="33909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8FFC989-C9F5-4D51-A9C3-AE5F20336AC3}" type="slidenum">
              <a:rPr lang="en-US"/>
              <a:pPr/>
              <a:t>‹#›</a:t>
            </a:fld>
            <a:endParaRPr lang="en-US"/>
          </a:p>
        </p:txBody>
      </p:sp>
    </p:spTree>
    <p:extLst>
      <p:ext uri="{BB962C8B-B14F-4D97-AF65-F5344CB8AC3E}">
        <p14:creationId xmlns:p14="http://schemas.microsoft.com/office/powerpoint/2010/main" val="3410838000"/>
      </p:ext>
    </p:extLst>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6349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19576" y="0"/>
            <a:ext cx="8315325" cy="6870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1013306-FE83-4F60-8498-80E898BED37C}" type="slidenum">
              <a:rPr lang="en-US"/>
              <a:pPr/>
              <a:t>‹#›</a:t>
            </a:fld>
            <a:endParaRPr lang="en-US"/>
          </a:p>
        </p:txBody>
      </p:sp>
    </p:spTree>
    <p:extLst>
      <p:ext uri="{BB962C8B-B14F-4D97-AF65-F5344CB8AC3E}">
        <p14:creationId xmlns:p14="http://schemas.microsoft.com/office/powerpoint/2010/main" val="2519455339"/>
      </p:ext>
    </p:extLst>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B51F829-5758-4137-9F91-95FEA906C75D}" type="slidenum">
              <a:rPr lang="en-US"/>
              <a:pPr/>
              <a:t>‹#›</a:t>
            </a:fld>
            <a:endParaRPr lang="en-US"/>
          </a:p>
        </p:txBody>
      </p:sp>
    </p:spTree>
    <p:extLst>
      <p:ext uri="{BB962C8B-B14F-4D97-AF65-F5344CB8AC3E}">
        <p14:creationId xmlns:p14="http://schemas.microsoft.com/office/powerpoint/2010/main" val="2587514946"/>
      </p:ext>
    </p:extLst>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5CD207-EE75-4420-B4EE-E9AC0E49FE26}" type="slidenum">
              <a:rPr lang="en-US"/>
              <a:pPr/>
              <a:t>‹#›</a:t>
            </a:fld>
            <a:endParaRPr lang="en-US"/>
          </a:p>
        </p:txBody>
      </p:sp>
    </p:spTree>
    <p:extLst>
      <p:ext uri="{BB962C8B-B14F-4D97-AF65-F5344CB8AC3E}">
        <p14:creationId xmlns:p14="http://schemas.microsoft.com/office/powerpoint/2010/main" val="684972521"/>
      </p:ext>
    </p:extLst>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A518BFE-18C8-4C22-88C0-C4BEF9406BB4}" type="slidenum">
              <a:rPr lang="en-US"/>
              <a:pPr/>
              <a:t>‹#›</a:t>
            </a:fld>
            <a:endParaRPr lang="en-US"/>
          </a:p>
        </p:txBody>
      </p:sp>
    </p:spTree>
    <p:extLst>
      <p:ext uri="{BB962C8B-B14F-4D97-AF65-F5344CB8AC3E}">
        <p14:creationId xmlns:p14="http://schemas.microsoft.com/office/powerpoint/2010/main" val="3588073128"/>
      </p:ext>
    </p:extLst>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42C20FA-CEFA-4342-88C2-C4AC5758C689}" type="slidenum">
              <a:rPr lang="en-US"/>
              <a:pPr/>
              <a:t>‹#›</a:t>
            </a:fld>
            <a:endParaRPr lang="en-US"/>
          </a:p>
        </p:txBody>
      </p:sp>
    </p:spTree>
    <p:extLst>
      <p:ext uri="{BB962C8B-B14F-4D97-AF65-F5344CB8AC3E}">
        <p14:creationId xmlns:p14="http://schemas.microsoft.com/office/powerpoint/2010/main" val="3516676191"/>
      </p:ext>
    </p:extLst>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0"/>
            <a:ext cx="68580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609600"/>
            <a:ext cx="6934200" cy="594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b="1">
                <a:latin typeface="Arial" charset="0"/>
              </a:defRPr>
            </a:lvl1pPr>
          </a:lstStyle>
          <a:p>
            <a:fld id="{F5AF11E3-5AEA-439E-88D2-08E5A4FC1BE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Tahoma" charset="0"/>
        </a:defRPr>
      </a:lvl2pPr>
      <a:lvl3pPr algn="l" rtl="0" eaLnBrk="1" fontAlgn="base" hangingPunct="1">
        <a:spcBef>
          <a:spcPct val="0"/>
        </a:spcBef>
        <a:spcAft>
          <a:spcPct val="0"/>
        </a:spcAft>
        <a:defRPr sz="3200" b="1">
          <a:solidFill>
            <a:schemeClr val="tx2"/>
          </a:solidFill>
          <a:latin typeface="Tahoma" charset="0"/>
        </a:defRPr>
      </a:lvl3pPr>
      <a:lvl4pPr algn="l" rtl="0" eaLnBrk="1" fontAlgn="base" hangingPunct="1">
        <a:spcBef>
          <a:spcPct val="0"/>
        </a:spcBef>
        <a:spcAft>
          <a:spcPct val="0"/>
        </a:spcAft>
        <a:defRPr sz="3200" b="1">
          <a:solidFill>
            <a:schemeClr val="tx2"/>
          </a:solidFill>
          <a:latin typeface="Tahoma" charset="0"/>
        </a:defRPr>
      </a:lvl4pPr>
      <a:lvl5pPr algn="l" rtl="0" eaLnBrk="1" fontAlgn="base" hangingPunct="1">
        <a:spcBef>
          <a:spcPct val="0"/>
        </a:spcBef>
        <a:spcAft>
          <a:spcPct val="0"/>
        </a:spcAft>
        <a:defRPr sz="3200" b="1">
          <a:solidFill>
            <a:schemeClr val="tx2"/>
          </a:solidFill>
          <a:latin typeface="Tahoma" charset="0"/>
        </a:defRPr>
      </a:lvl5pPr>
      <a:lvl6pPr marL="457200" algn="l" rtl="0" eaLnBrk="1" fontAlgn="base" hangingPunct="1">
        <a:spcBef>
          <a:spcPct val="0"/>
        </a:spcBef>
        <a:spcAft>
          <a:spcPct val="0"/>
        </a:spcAft>
        <a:defRPr sz="3200" b="1">
          <a:solidFill>
            <a:schemeClr val="tx2"/>
          </a:solidFill>
          <a:latin typeface="Tahoma" charset="0"/>
        </a:defRPr>
      </a:lvl6pPr>
      <a:lvl7pPr marL="914400" algn="l" rtl="0" eaLnBrk="1" fontAlgn="base" hangingPunct="1">
        <a:spcBef>
          <a:spcPct val="0"/>
        </a:spcBef>
        <a:spcAft>
          <a:spcPct val="0"/>
        </a:spcAft>
        <a:defRPr sz="3200" b="1">
          <a:solidFill>
            <a:schemeClr val="tx2"/>
          </a:solidFill>
          <a:latin typeface="Tahoma" charset="0"/>
        </a:defRPr>
      </a:lvl7pPr>
      <a:lvl8pPr marL="1371600" algn="l" rtl="0" eaLnBrk="1" fontAlgn="base" hangingPunct="1">
        <a:spcBef>
          <a:spcPct val="0"/>
        </a:spcBef>
        <a:spcAft>
          <a:spcPct val="0"/>
        </a:spcAft>
        <a:defRPr sz="3200" b="1">
          <a:solidFill>
            <a:schemeClr val="tx2"/>
          </a:solidFill>
          <a:latin typeface="Tahoma" charset="0"/>
        </a:defRPr>
      </a:lvl8pPr>
      <a:lvl9pPr marL="1828800" algn="l" rtl="0" eaLnBrk="1" fontAlgn="base" hangingPunct="1">
        <a:spcBef>
          <a:spcPct val="0"/>
        </a:spcBef>
        <a:spcAft>
          <a:spcPct val="0"/>
        </a:spcAft>
        <a:defRPr sz="3200" b="1">
          <a:solidFill>
            <a:schemeClr val="tx2"/>
          </a:solidFill>
          <a:latin typeface="Tahoma" charset="0"/>
        </a:defRPr>
      </a:lvl9pPr>
    </p:titleStyle>
    <p:bodyStyle>
      <a:lvl1pPr marL="342900" indent="-342900" algn="l" rtl="0" eaLnBrk="1" fontAlgn="base" hangingPunct="1">
        <a:spcBef>
          <a:spcPct val="20000"/>
        </a:spcBef>
        <a:spcAft>
          <a:spcPct val="0"/>
        </a:spcAft>
        <a:buChar char="•"/>
        <a:defRPr sz="28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1"/>
          </a:solidFill>
          <a:latin typeface="+mn-lt"/>
        </a:defRPr>
      </a:lvl2pPr>
      <a:lvl3pPr marL="1143000" indent="-228600" algn="l" rtl="0" eaLnBrk="1" fontAlgn="base" hangingPunct="1">
        <a:spcBef>
          <a:spcPct val="20000"/>
        </a:spcBef>
        <a:spcAft>
          <a:spcPct val="0"/>
        </a:spcAft>
        <a:buChar char="•"/>
        <a:defRPr sz="2000" b="1">
          <a:solidFill>
            <a:schemeClr val="tx1"/>
          </a:solidFill>
          <a:latin typeface="+mn-lt"/>
        </a:defRPr>
      </a:lvl3pPr>
      <a:lvl4pPr marL="1600200" indent="-228600" algn="l" rtl="0" eaLnBrk="1" fontAlgn="base" hangingPunct="1">
        <a:spcBef>
          <a:spcPct val="20000"/>
        </a:spcBef>
        <a:spcAft>
          <a:spcPct val="0"/>
        </a:spcAft>
        <a:buChar char="–"/>
        <a:defRPr b="1">
          <a:solidFill>
            <a:schemeClr val="tx1"/>
          </a:solidFill>
          <a:latin typeface="+mn-lt"/>
        </a:defRPr>
      </a:lvl4pPr>
      <a:lvl5pPr marL="2057400" indent="-228600" algn="l" rtl="0" eaLnBrk="1" fontAlgn="base" hangingPunct="1">
        <a:spcBef>
          <a:spcPct val="20000"/>
        </a:spcBef>
        <a:spcAft>
          <a:spcPct val="0"/>
        </a:spcAft>
        <a:buChar char="»"/>
        <a:defRPr b="1">
          <a:solidFill>
            <a:schemeClr val="tx1"/>
          </a:solidFill>
          <a:latin typeface="+mn-lt"/>
        </a:defRPr>
      </a:lvl5pPr>
      <a:lvl6pPr marL="2514600" indent="-228600" algn="l" rtl="0" eaLnBrk="1" fontAlgn="base" hangingPunct="1">
        <a:spcBef>
          <a:spcPct val="20000"/>
        </a:spcBef>
        <a:spcAft>
          <a:spcPct val="0"/>
        </a:spcAft>
        <a:buChar char="»"/>
        <a:defRPr b="1">
          <a:solidFill>
            <a:schemeClr val="tx1"/>
          </a:solidFill>
          <a:latin typeface="+mn-lt"/>
        </a:defRPr>
      </a:lvl6pPr>
      <a:lvl7pPr marL="2971800" indent="-228600" algn="l" rtl="0" eaLnBrk="1" fontAlgn="base" hangingPunct="1">
        <a:spcBef>
          <a:spcPct val="20000"/>
        </a:spcBef>
        <a:spcAft>
          <a:spcPct val="0"/>
        </a:spcAft>
        <a:buChar char="»"/>
        <a:defRPr b="1">
          <a:solidFill>
            <a:schemeClr val="tx1"/>
          </a:solidFill>
          <a:latin typeface="+mn-lt"/>
        </a:defRPr>
      </a:lvl7pPr>
      <a:lvl8pPr marL="3429000" indent="-228600" algn="l" rtl="0" eaLnBrk="1" fontAlgn="base" hangingPunct="1">
        <a:spcBef>
          <a:spcPct val="20000"/>
        </a:spcBef>
        <a:spcAft>
          <a:spcPct val="0"/>
        </a:spcAft>
        <a:buChar char="»"/>
        <a:defRPr b="1">
          <a:solidFill>
            <a:schemeClr val="tx1"/>
          </a:solidFill>
          <a:latin typeface="+mn-lt"/>
        </a:defRPr>
      </a:lvl8pPr>
      <a:lvl9pPr marL="3886200" indent="-228600" algn="l" rtl="0" eaLnBrk="1" fontAlgn="base" hangingPunct="1">
        <a:spcBef>
          <a:spcPct val="20000"/>
        </a:spcBef>
        <a:spcAft>
          <a:spcPct val="0"/>
        </a:spcAft>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8.png"/><Relationship Id="rId1" Type="http://schemas.microsoft.com/office/2007/relationships/media" Target="../media/media1.wav"/><Relationship Id="rId2" Type="http://schemas.openxmlformats.org/officeDocument/2006/relationships/audio" Target="../media/media1.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720"/>
            <a:ext cx="9143999" cy="6858000"/>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5486400"/>
            <a:ext cx="1066800" cy="1123950"/>
          </a:xfrm>
          <a:prstGeom prst="rect">
            <a:avLst/>
          </a:prstGeom>
        </p:spPr>
      </p:pic>
      <p:sp>
        <p:nvSpPr>
          <p:cNvPr id="4" name="TextBox 3"/>
          <p:cNvSpPr txBox="1"/>
          <p:nvPr/>
        </p:nvSpPr>
        <p:spPr>
          <a:xfrm>
            <a:off x="3581400" y="6362700"/>
            <a:ext cx="5332101" cy="307777"/>
          </a:xfrm>
          <a:prstGeom prst="rect">
            <a:avLst/>
          </a:prstGeom>
          <a:noFill/>
        </p:spPr>
        <p:txBody>
          <a:bodyPr wrap="none" rtlCol="0">
            <a:spAutoFit/>
          </a:bodyPr>
          <a:lstStyle/>
          <a:p>
            <a:r>
              <a:rPr lang="en-US" sz="1400" dirty="0" smtClean="0"/>
              <a:t>© Hudson &amp; Hudson. </a:t>
            </a:r>
            <a:r>
              <a:rPr lang="en-US" sz="1400" i="1" dirty="0" smtClean="0"/>
              <a:t>Customer Service for Hospitality &amp; Tourism</a:t>
            </a:r>
            <a:endParaRPr lang="en-US" sz="1400" i="1" dirty="0"/>
          </a:p>
        </p:txBody>
      </p:sp>
      <p:sp>
        <p:nvSpPr>
          <p:cNvPr id="6" name="Rectangle 5"/>
          <p:cNvSpPr/>
          <p:nvPr/>
        </p:nvSpPr>
        <p:spPr>
          <a:xfrm>
            <a:off x="1371600" y="1219200"/>
            <a:ext cx="5682966" cy="954107"/>
          </a:xfrm>
          <a:prstGeom prst="rect">
            <a:avLst/>
          </a:prstGeom>
        </p:spPr>
        <p:txBody>
          <a:bodyPr wrap="none">
            <a:spAutoFit/>
          </a:bodyPr>
          <a:lstStyle/>
          <a:p>
            <a:pPr algn="ctr"/>
            <a:r>
              <a:rPr lang="en-US" sz="2800" b="1" kern="1200" dirty="0" smtClean="0">
                <a:solidFill>
                  <a:schemeClr val="tx1"/>
                </a:solidFill>
                <a:effectLst/>
                <a:latin typeface="Tahoma" charset="0"/>
                <a:ea typeface="+mn-ea"/>
                <a:cs typeface="+mn-cs"/>
              </a:rPr>
              <a:t>Developing and maintaining a </a:t>
            </a:r>
          </a:p>
          <a:p>
            <a:pPr algn="ctr"/>
            <a:r>
              <a:rPr lang="en-US" sz="2800" b="1" dirty="0"/>
              <a:t>s</a:t>
            </a:r>
            <a:r>
              <a:rPr lang="en-US" sz="2800" b="1" kern="1200" dirty="0" smtClean="0">
                <a:solidFill>
                  <a:schemeClr val="tx1"/>
                </a:solidFill>
                <a:effectLst/>
                <a:latin typeface="Tahoma" charset="0"/>
                <a:ea typeface="+mn-ea"/>
                <a:cs typeface="+mn-cs"/>
              </a:rPr>
              <a:t>ervice culture</a:t>
            </a:r>
            <a:endParaRPr lang="en-US" sz="2800" b="1" dirty="0"/>
          </a:p>
        </p:txBody>
      </p:sp>
      <p:sp>
        <p:nvSpPr>
          <p:cNvPr id="7" name="Rectangle 6"/>
          <p:cNvSpPr/>
          <p:nvPr/>
        </p:nvSpPr>
        <p:spPr>
          <a:xfrm>
            <a:off x="2949756" y="296616"/>
            <a:ext cx="2954655" cy="769441"/>
          </a:xfrm>
          <a:prstGeom prst="rect">
            <a:avLst/>
          </a:prstGeom>
        </p:spPr>
        <p:txBody>
          <a:bodyPr wrap="none">
            <a:spAutoFit/>
          </a:bodyPr>
          <a:lstStyle/>
          <a:p>
            <a:r>
              <a:rPr lang="en-US" sz="4400" b="1" kern="1200" dirty="0" smtClean="0">
                <a:solidFill>
                  <a:schemeClr val="tx1"/>
                </a:solidFill>
                <a:effectLst/>
                <a:latin typeface="Tahoma" charset="0"/>
                <a:ea typeface="+mn-ea"/>
                <a:cs typeface="+mn-cs"/>
              </a:rPr>
              <a:t>Chapter</a:t>
            </a:r>
            <a:r>
              <a:rPr lang="en-US" sz="4400" b="1" kern="1200" baseline="0" dirty="0" smtClean="0">
                <a:solidFill>
                  <a:schemeClr val="tx1"/>
                </a:solidFill>
                <a:effectLst/>
                <a:latin typeface="Tahoma" charset="0"/>
                <a:ea typeface="+mn-ea"/>
                <a:cs typeface="+mn-cs"/>
              </a:rPr>
              <a:t> 4</a:t>
            </a:r>
            <a:endParaRPr lang="en-US" sz="4400" b="1" dirty="0"/>
          </a:p>
        </p:txBody>
      </p:sp>
    </p:spTree>
    <p:extLst>
      <p:ext uri="{BB962C8B-B14F-4D97-AF65-F5344CB8AC3E}">
        <p14:creationId xmlns:p14="http://schemas.microsoft.com/office/powerpoint/2010/main" val="1010716413"/>
      </p:ext>
    </p:extLst>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609600"/>
          </a:xfrm>
        </p:spPr>
        <p:txBody>
          <a:bodyPr/>
          <a:lstStyle/>
          <a:p>
            <a:pPr algn="ctr"/>
            <a:r>
              <a:rPr lang="en-US" dirty="0" smtClean="0"/>
              <a:t>Marketing </a:t>
            </a:r>
            <a:r>
              <a:rPr lang="en-US" dirty="0"/>
              <a:t>approach to human resource management</a:t>
            </a:r>
          </a:p>
        </p:txBody>
      </p:sp>
      <p:sp>
        <p:nvSpPr>
          <p:cNvPr id="4" name="Rectangle 3"/>
          <p:cNvSpPr/>
          <p:nvPr/>
        </p:nvSpPr>
        <p:spPr>
          <a:xfrm>
            <a:off x="1143000" y="1524000"/>
            <a:ext cx="8001000" cy="4601260"/>
          </a:xfrm>
          <a:prstGeom prst="rect">
            <a:avLst/>
          </a:prstGeom>
        </p:spPr>
        <p:txBody>
          <a:bodyPr wrap="square">
            <a:spAutoFit/>
          </a:bodyPr>
          <a:lstStyle/>
          <a:p>
            <a:pPr marL="342900" indent="-342900">
              <a:spcBef>
                <a:spcPts val="0"/>
              </a:spcBef>
              <a:spcAft>
                <a:spcPts val="0"/>
              </a:spcAft>
              <a:buFont typeface="Courier New" pitchFamily="49" charset="0"/>
              <a:buChar char="o"/>
            </a:pPr>
            <a:r>
              <a:rPr lang="en-US" sz="2000" dirty="0" smtClean="0"/>
              <a:t>Involves the use of marketing techniques to attract </a:t>
            </a:r>
            <a:r>
              <a:rPr lang="en-US" sz="2000" dirty="0"/>
              <a:t>and </a:t>
            </a:r>
            <a:r>
              <a:rPr lang="en-US" sz="2000" dirty="0" smtClean="0"/>
              <a:t>retain good employees</a:t>
            </a:r>
            <a:endParaRPr lang="en-US" sz="2000" dirty="0"/>
          </a:p>
          <a:p>
            <a:pPr marL="800100" lvl="1" indent="-342900">
              <a:spcBef>
                <a:spcPts val="600"/>
              </a:spcBef>
              <a:spcAft>
                <a:spcPts val="0"/>
              </a:spcAft>
              <a:buFont typeface="Arial" pitchFamily="34" charset="0"/>
              <a:buChar char="•"/>
            </a:pPr>
            <a:r>
              <a:rPr lang="en-US" sz="2000" dirty="0"/>
              <a:t>T</a:t>
            </a:r>
            <a:r>
              <a:rPr lang="en-US" sz="2000" dirty="0" smtClean="0"/>
              <a:t>hinking creatively attracting </a:t>
            </a:r>
            <a:r>
              <a:rPr lang="en-US" sz="2000" dirty="0"/>
              <a:t>qualified employees</a:t>
            </a:r>
          </a:p>
          <a:p>
            <a:pPr marL="800100" lvl="1" indent="-342900">
              <a:spcBef>
                <a:spcPts val="600"/>
              </a:spcBef>
              <a:spcAft>
                <a:spcPts val="0"/>
              </a:spcAft>
              <a:buFont typeface="Arial" pitchFamily="34" charset="0"/>
              <a:buChar char="•"/>
            </a:pPr>
            <a:r>
              <a:rPr lang="en-US" sz="2000" dirty="0"/>
              <a:t>U</a:t>
            </a:r>
            <a:r>
              <a:rPr lang="en-US" sz="2000" dirty="0" smtClean="0"/>
              <a:t>nderstanding </a:t>
            </a:r>
            <a:r>
              <a:rPr lang="en-US" sz="2000" dirty="0"/>
              <a:t>the employee market</a:t>
            </a:r>
          </a:p>
          <a:p>
            <a:pPr marL="800100" lvl="1" indent="-342900">
              <a:spcBef>
                <a:spcPts val="600"/>
              </a:spcBef>
              <a:spcAft>
                <a:spcPts val="600"/>
              </a:spcAft>
              <a:buFont typeface="Arial" pitchFamily="34" charset="0"/>
              <a:buChar char="•"/>
            </a:pPr>
            <a:r>
              <a:rPr lang="en-US" sz="2000" dirty="0" smtClean="0"/>
              <a:t>Building </a:t>
            </a:r>
            <a:r>
              <a:rPr lang="en-US" sz="2000" dirty="0"/>
              <a:t>a positive </a:t>
            </a:r>
            <a:r>
              <a:rPr lang="en-US" sz="2000" dirty="0" smtClean="0"/>
              <a:t>company image</a:t>
            </a:r>
          </a:p>
          <a:p>
            <a:pPr marL="342900" indent="-342900">
              <a:spcBef>
                <a:spcPts val="600"/>
              </a:spcBef>
              <a:spcAft>
                <a:spcPts val="600"/>
              </a:spcAft>
              <a:buFont typeface="Courier New" pitchFamily="49" charset="0"/>
              <a:buChar char="o"/>
            </a:pPr>
            <a:r>
              <a:rPr lang="en-US" sz="2000" dirty="0" smtClean="0"/>
              <a:t>Assist with employee motivation, incentives</a:t>
            </a:r>
            <a:r>
              <a:rPr lang="en-US" sz="2000" dirty="0"/>
              <a:t>, </a:t>
            </a:r>
            <a:r>
              <a:rPr lang="en-US" sz="2000" dirty="0" smtClean="0"/>
              <a:t>training </a:t>
            </a:r>
          </a:p>
          <a:p>
            <a:pPr marL="800100" lvl="1" indent="-342900">
              <a:spcBef>
                <a:spcPts val="0"/>
              </a:spcBef>
              <a:spcAft>
                <a:spcPts val="600"/>
              </a:spcAft>
              <a:buFont typeface="Arial" pitchFamily="34" charset="0"/>
              <a:buChar char="•"/>
            </a:pPr>
            <a:r>
              <a:rPr lang="en-US" sz="2000" dirty="0" smtClean="0"/>
              <a:t>Changing behaviors difficult, costly post-recruitment</a:t>
            </a:r>
            <a:endParaRPr lang="en-US" sz="2000" dirty="0"/>
          </a:p>
          <a:p>
            <a:pPr marL="800100" lvl="2" indent="-342900">
              <a:spcBef>
                <a:spcPts val="0"/>
              </a:spcBef>
              <a:spcAft>
                <a:spcPts val="600"/>
              </a:spcAft>
              <a:buFont typeface="Arial" pitchFamily="34" charset="0"/>
              <a:buChar char="•"/>
            </a:pPr>
            <a:r>
              <a:rPr lang="en-US" sz="2000" dirty="0" smtClean="0"/>
              <a:t>Right type of training can reduce ambiguity, and improve service delivery</a:t>
            </a:r>
          </a:p>
          <a:p>
            <a:pPr marL="342900" indent="-342900">
              <a:spcBef>
                <a:spcPts val="600"/>
              </a:spcBef>
              <a:spcAft>
                <a:spcPts val="600"/>
              </a:spcAft>
              <a:buFont typeface="Courier New" pitchFamily="49" charset="0"/>
              <a:buChar char="o"/>
            </a:pPr>
            <a:r>
              <a:rPr lang="en-US" sz="2000" dirty="0" smtClean="0"/>
              <a:t>Continuous </a:t>
            </a:r>
            <a:r>
              <a:rPr lang="en-US" sz="2000" dirty="0"/>
              <a:t>training can </a:t>
            </a:r>
            <a:r>
              <a:rPr lang="en-US" sz="2000" dirty="0" smtClean="0"/>
              <a:t>improve morale and reduce </a:t>
            </a:r>
            <a:r>
              <a:rPr lang="en-US" sz="2000" dirty="0"/>
              <a:t>turnover </a:t>
            </a:r>
            <a:endParaRPr lang="en-US" sz="2000" dirty="0" smtClean="0"/>
          </a:p>
          <a:p>
            <a:pPr marL="800100" lvl="1" indent="-342900">
              <a:spcBef>
                <a:spcPts val="0"/>
              </a:spcBef>
              <a:spcAft>
                <a:spcPts val="600"/>
              </a:spcAft>
              <a:buFont typeface="Arial" pitchFamily="34" charset="0"/>
              <a:buChar char="•"/>
            </a:pPr>
            <a:r>
              <a:rPr lang="en-US" sz="2000" dirty="0" smtClean="0"/>
              <a:t>Hospitality </a:t>
            </a:r>
            <a:r>
              <a:rPr lang="en-US" sz="2000" dirty="0"/>
              <a:t>industry </a:t>
            </a:r>
            <a:r>
              <a:rPr lang="en-US" sz="2000" dirty="0" smtClean="0"/>
              <a:t>turnover double </a:t>
            </a:r>
            <a:r>
              <a:rPr lang="en-US" sz="2000" dirty="0"/>
              <a:t>that of other industries </a:t>
            </a:r>
          </a:p>
          <a:p>
            <a:endParaRPr lang="en-US" dirty="0" smtClean="0"/>
          </a:p>
        </p:txBody>
      </p:sp>
    </p:spTree>
    <p:extLst>
      <p:ext uri="{BB962C8B-B14F-4D97-AF65-F5344CB8AC3E}">
        <p14:creationId xmlns:p14="http://schemas.microsoft.com/office/powerpoint/2010/main" val="2147293056"/>
      </p:ext>
    </p:extLst>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8229600" cy="609600"/>
          </a:xfrm>
        </p:spPr>
        <p:txBody>
          <a:bodyPr/>
          <a:lstStyle/>
          <a:p>
            <a:pPr algn="ctr"/>
            <a:r>
              <a:rPr lang="en-US" dirty="0" smtClean="0"/>
              <a:t>Developing employee pride</a:t>
            </a:r>
            <a:endParaRPr lang="en-US" dirty="0"/>
          </a:p>
        </p:txBody>
      </p:sp>
      <p:sp>
        <p:nvSpPr>
          <p:cNvPr id="4" name="Rectangle 3"/>
          <p:cNvSpPr/>
          <p:nvPr/>
        </p:nvSpPr>
        <p:spPr>
          <a:xfrm>
            <a:off x="1143000" y="1524000"/>
            <a:ext cx="8001000" cy="3170099"/>
          </a:xfrm>
          <a:prstGeom prst="rect">
            <a:avLst/>
          </a:prstGeom>
        </p:spPr>
        <p:txBody>
          <a:bodyPr wrap="square">
            <a:spAutoFit/>
          </a:bodyPr>
          <a:lstStyle/>
          <a:p>
            <a:pPr marL="342900" indent="-342900">
              <a:spcBef>
                <a:spcPts val="600"/>
              </a:spcBef>
              <a:spcAft>
                <a:spcPts val="600"/>
              </a:spcAft>
              <a:buFont typeface="Courier New" pitchFamily="49" charset="0"/>
              <a:buChar char="o"/>
            </a:pPr>
            <a:r>
              <a:rPr lang="en-US" sz="2000" dirty="0" smtClean="0"/>
              <a:t>Pride motivates </a:t>
            </a:r>
            <a:r>
              <a:rPr lang="en-US" sz="2000" dirty="0"/>
              <a:t>people to excel </a:t>
            </a:r>
            <a:endParaRPr lang="en-US" sz="2000" dirty="0" smtClean="0"/>
          </a:p>
          <a:p>
            <a:pPr marL="800100" lvl="1" indent="-342900">
              <a:spcBef>
                <a:spcPts val="0"/>
              </a:spcBef>
              <a:spcAft>
                <a:spcPts val="600"/>
              </a:spcAft>
              <a:buFont typeface="Arial" pitchFamily="34" charset="0"/>
              <a:buChar char="•"/>
            </a:pPr>
            <a:r>
              <a:rPr lang="en-US" sz="2000" dirty="0" smtClean="0"/>
              <a:t>More effective </a:t>
            </a:r>
            <a:r>
              <a:rPr lang="en-US" sz="2000" dirty="0"/>
              <a:t>than money or position </a:t>
            </a:r>
            <a:endParaRPr lang="en-US" sz="2000" dirty="0" smtClean="0"/>
          </a:p>
          <a:p>
            <a:pPr marL="342900" indent="-342900">
              <a:spcBef>
                <a:spcPts val="600"/>
              </a:spcBef>
              <a:spcAft>
                <a:spcPts val="600"/>
              </a:spcAft>
              <a:buFont typeface="Courier New" pitchFamily="49" charset="0"/>
              <a:buChar char="o"/>
            </a:pPr>
            <a:r>
              <a:rPr lang="en-US" sz="2000" dirty="0" smtClean="0"/>
              <a:t>Pride </a:t>
            </a:r>
            <a:r>
              <a:rPr lang="en-US" sz="2000" dirty="0"/>
              <a:t>builders accomplish this by </a:t>
            </a:r>
            <a:endParaRPr lang="en-US" sz="2000" dirty="0" smtClean="0"/>
          </a:p>
          <a:p>
            <a:pPr marL="800100" lvl="1" indent="-342900">
              <a:spcBef>
                <a:spcPts val="0"/>
              </a:spcBef>
              <a:spcAft>
                <a:spcPts val="600"/>
              </a:spcAft>
              <a:buFont typeface="Arial" pitchFamily="34" charset="0"/>
              <a:buChar char="•"/>
            </a:pPr>
            <a:r>
              <a:rPr lang="en-US" sz="2000" dirty="0"/>
              <a:t>S</a:t>
            </a:r>
            <a:r>
              <a:rPr lang="en-US" sz="2000" dirty="0" smtClean="0"/>
              <a:t>etting </a:t>
            </a:r>
            <a:r>
              <a:rPr lang="en-US" sz="2000" dirty="0"/>
              <a:t>aspirations that touch </a:t>
            </a:r>
            <a:r>
              <a:rPr lang="en-US" sz="2000" dirty="0" smtClean="0"/>
              <a:t>emotions</a:t>
            </a:r>
            <a:endParaRPr lang="en-US" sz="2000" dirty="0"/>
          </a:p>
          <a:p>
            <a:pPr marL="800100" lvl="1" indent="-342900">
              <a:spcBef>
                <a:spcPts val="0"/>
              </a:spcBef>
              <a:spcAft>
                <a:spcPts val="600"/>
              </a:spcAft>
              <a:buFont typeface="Arial" pitchFamily="34" charset="0"/>
              <a:buChar char="•"/>
            </a:pPr>
            <a:r>
              <a:rPr lang="en-US" sz="2000" dirty="0"/>
              <a:t>P</a:t>
            </a:r>
            <a:r>
              <a:rPr lang="en-US" sz="2000" dirty="0" smtClean="0"/>
              <a:t>ursuing </a:t>
            </a:r>
            <a:r>
              <a:rPr lang="en-US" sz="2000" dirty="0"/>
              <a:t>a meaningful </a:t>
            </a:r>
            <a:r>
              <a:rPr lang="en-US" sz="2000" dirty="0" smtClean="0"/>
              <a:t>purpose</a:t>
            </a:r>
          </a:p>
          <a:p>
            <a:pPr marL="800100" lvl="1" indent="-342900">
              <a:spcBef>
                <a:spcPts val="0"/>
              </a:spcBef>
              <a:spcAft>
                <a:spcPts val="600"/>
              </a:spcAft>
              <a:buFont typeface="Arial" pitchFamily="34" charset="0"/>
              <a:buChar char="•"/>
            </a:pPr>
            <a:r>
              <a:rPr lang="en-US" sz="2000" dirty="0"/>
              <a:t>C</a:t>
            </a:r>
            <a:r>
              <a:rPr lang="en-US" sz="2000" dirty="0" smtClean="0"/>
              <a:t>ultivating </a:t>
            </a:r>
            <a:r>
              <a:rPr lang="en-US" sz="2000" dirty="0"/>
              <a:t>personal relationships of </a:t>
            </a:r>
            <a:r>
              <a:rPr lang="en-US" sz="2000" dirty="0" smtClean="0"/>
              <a:t>respect</a:t>
            </a:r>
          </a:p>
          <a:p>
            <a:pPr marL="800100" lvl="1" indent="-342900">
              <a:spcBef>
                <a:spcPts val="0"/>
              </a:spcBef>
              <a:spcAft>
                <a:spcPts val="600"/>
              </a:spcAft>
              <a:buFont typeface="Arial" pitchFamily="34" charset="0"/>
              <a:buChar char="•"/>
            </a:pPr>
            <a:r>
              <a:rPr lang="en-US" sz="2000" dirty="0" smtClean="0"/>
              <a:t>Becoming a person of </a:t>
            </a:r>
            <a:r>
              <a:rPr lang="en-US" sz="2000" dirty="0"/>
              <a:t>high </a:t>
            </a:r>
            <a:r>
              <a:rPr lang="en-US" sz="2000" dirty="0" smtClean="0"/>
              <a:t>character</a:t>
            </a:r>
          </a:p>
          <a:p>
            <a:pPr marL="800100" lvl="1" indent="-342900">
              <a:spcBef>
                <a:spcPts val="0"/>
              </a:spcBef>
              <a:spcAft>
                <a:spcPts val="600"/>
              </a:spcAft>
              <a:buFont typeface="Arial" pitchFamily="34" charset="0"/>
              <a:buChar char="•"/>
            </a:pPr>
            <a:r>
              <a:rPr lang="en-US" sz="2000" dirty="0" smtClean="0"/>
              <a:t>Injecting humor along the way</a:t>
            </a:r>
            <a:endParaRPr lang="en-US" dirty="0" smtClean="0"/>
          </a:p>
        </p:txBody>
      </p:sp>
    </p:spTree>
    <p:extLst>
      <p:ext uri="{BB962C8B-B14F-4D97-AF65-F5344CB8AC3E}">
        <p14:creationId xmlns:p14="http://schemas.microsoft.com/office/powerpoint/2010/main" val="818900891"/>
      </p:ext>
    </p:extLst>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991600" cy="609600"/>
          </a:xfrm>
        </p:spPr>
        <p:txBody>
          <a:bodyPr/>
          <a:lstStyle/>
          <a:p>
            <a:pPr algn="ctr"/>
            <a:r>
              <a:rPr lang="en-US" dirty="0" smtClean="0"/>
              <a:t>Snapshot: </a:t>
            </a:r>
            <a:br>
              <a:rPr lang="en-US" dirty="0" smtClean="0"/>
            </a:br>
            <a:r>
              <a:rPr lang="en-US" sz="2800" dirty="0"/>
              <a:t>WestJet </a:t>
            </a:r>
            <a:r>
              <a:rPr lang="en-US" sz="2800" dirty="0" smtClean="0"/>
              <a:t>: </a:t>
            </a:r>
            <a:r>
              <a:rPr lang="en-US" sz="2800" dirty="0"/>
              <a:t>Fostering a caring culture</a:t>
            </a:r>
          </a:p>
        </p:txBody>
      </p:sp>
      <p:sp>
        <p:nvSpPr>
          <p:cNvPr id="3" name="Rectangle 2"/>
          <p:cNvSpPr/>
          <p:nvPr/>
        </p:nvSpPr>
        <p:spPr>
          <a:xfrm>
            <a:off x="1104900" y="1327825"/>
            <a:ext cx="7962900" cy="5539979"/>
          </a:xfrm>
          <a:prstGeom prst="rect">
            <a:avLst/>
          </a:prstGeom>
        </p:spPr>
        <p:txBody>
          <a:bodyPr wrap="square">
            <a:spAutoFit/>
          </a:bodyPr>
          <a:lstStyle/>
          <a:p>
            <a:pPr algn="ctr"/>
            <a:r>
              <a:rPr lang="en-US" i="1" dirty="0" smtClean="0"/>
              <a:t>Canada’s </a:t>
            </a:r>
            <a:r>
              <a:rPr lang="en-US" i="1" dirty="0"/>
              <a:t>Most Admired Corporate </a:t>
            </a:r>
            <a:r>
              <a:rPr lang="en-US" i="1" dirty="0" smtClean="0"/>
              <a:t>Culture</a:t>
            </a:r>
            <a:endParaRPr lang="en-CA" i="1" dirty="0" smtClean="0"/>
          </a:p>
          <a:p>
            <a:pPr marL="285750" indent="-285750">
              <a:buFont typeface="Courier New" pitchFamily="49" charset="0"/>
              <a:buChar char="o"/>
            </a:pPr>
            <a:endParaRPr lang="en-CA" dirty="0" smtClean="0"/>
          </a:p>
          <a:p>
            <a:pPr marL="285750" indent="-285750">
              <a:spcBef>
                <a:spcPts val="600"/>
              </a:spcBef>
              <a:spcAft>
                <a:spcPts val="600"/>
              </a:spcAft>
              <a:buFont typeface="Courier New" pitchFamily="49" charset="0"/>
              <a:buChar char="o"/>
            </a:pPr>
            <a:r>
              <a:rPr lang="en-US" dirty="0" smtClean="0"/>
              <a:t>Airline loved </a:t>
            </a:r>
            <a:r>
              <a:rPr lang="en-US" dirty="0"/>
              <a:t>by </a:t>
            </a:r>
            <a:r>
              <a:rPr lang="en-US" dirty="0" smtClean="0"/>
              <a:t>consumers, media </a:t>
            </a:r>
            <a:r>
              <a:rPr lang="en-US" dirty="0"/>
              <a:t>and travel trade</a:t>
            </a:r>
          </a:p>
          <a:p>
            <a:pPr marL="285750" indent="-285750">
              <a:spcBef>
                <a:spcPts val="600"/>
              </a:spcBef>
              <a:spcAft>
                <a:spcPts val="600"/>
              </a:spcAft>
              <a:buFont typeface="Courier New" pitchFamily="49" charset="0"/>
              <a:buChar char="o"/>
            </a:pPr>
            <a:r>
              <a:rPr lang="en-US" dirty="0" smtClean="0"/>
              <a:t>Pride </a:t>
            </a:r>
            <a:r>
              <a:rPr lang="en-US" dirty="0"/>
              <a:t>in product </a:t>
            </a:r>
            <a:r>
              <a:rPr lang="en-US" dirty="0" smtClean="0"/>
              <a:t>intrinsic </a:t>
            </a:r>
            <a:r>
              <a:rPr lang="en-US" dirty="0"/>
              <a:t>to WestJet’s </a:t>
            </a:r>
            <a:r>
              <a:rPr lang="en-US" dirty="0" smtClean="0"/>
              <a:t>success</a:t>
            </a:r>
          </a:p>
          <a:p>
            <a:pPr marL="285750" indent="-285750">
              <a:spcBef>
                <a:spcPts val="600"/>
              </a:spcBef>
              <a:spcAft>
                <a:spcPts val="600"/>
              </a:spcAft>
              <a:buFont typeface="Courier New" pitchFamily="49" charset="0"/>
              <a:buChar char="o"/>
            </a:pPr>
            <a:r>
              <a:rPr lang="en-US" dirty="0" smtClean="0"/>
              <a:t>Internal </a:t>
            </a:r>
            <a:r>
              <a:rPr lang="en-US" dirty="0"/>
              <a:t>service as important as external service </a:t>
            </a:r>
            <a:endParaRPr lang="en-US" dirty="0" smtClean="0"/>
          </a:p>
          <a:p>
            <a:pPr marL="742950" lvl="1" indent="-285750">
              <a:buFont typeface="Arial" pitchFamily="34" charset="0"/>
              <a:buChar char="•"/>
            </a:pPr>
            <a:r>
              <a:rPr lang="en-US" dirty="0"/>
              <a:t>Employee empowerment </a:t>
            </a:r>
            <a:r>
              <a:rPr lang="en-US" dirty="0" smtClean="0"/>
              <a:t>fundamental for spontaneity</a:t>
            </a:r>
          </a:p>
          <a:p>
            <a:pPr marL="742950" lvl="1" indent="-285750">
              <a:buFont typeface="Arial" pitchFamily="34" charset="0"/>
              <a:buChar char="•"/>
            </a:pPr>
            <a:r>
              <a:rPr lang="en-CA" dirty="0" smtClean="0"/>
              <a:t>4 </a:t>
            </a:r>
            <a:r>
              <a:rPr lang="en-US" dirty="0"/>
              <a:t>Kudos program  </a:t>
            </a:r>
          </a:p>
          <a:p>
            <a:pPr marL="742950" lvl="1" indent="-285750">
              <a:buFont typeface="Arial" pitchFamily="34" charset="0"/>
              <a:buChar char="•"/>
            </a:pPr>
            <a:r>
              <a:rPr lang="en-US" dirty="0"/>
              <a:t>CARE department </a:t>
            </a:r>
            <a:r>
              <a:rPr lang="en-US" dirty="0" smtClean="0"/>
              <a:t>– Create </a:t>
            </a:r>
            <a:r>
              <a:rPr lang="en-US" dirty="0"/>
              <a:t>A Remarkable </a:t>
            </a:r>
            <a:r>
              <a:rPr lang="en-US" dirty="0" smtClean="0"/>
              <a:t>Experience</a:t>
            </a:r>
          </a:p>
          <a:p>
            <a:pPr marL="742950" lvl="1" indent="-285750">
              <a:buFont typeface="Arial" pitchFamily="34" charset="0"/>
              <a:buChar char="•"/>
            </a:pPr>
            <a:r>
              <a:rPr lang="en-US" dirty="0"/>
              <a:t>Sense of ownership, profit </a:t>
            </a:r>
            <a:r>
              <a:rPr lang="en-US" dirty="0" smtClean="0"/>
              <a:t>sharing</a:t>
            </a:r>
          </a:p>
          <a:p>
            <a:endParaRPr lang="en-US" dirty="0" smtClean="0"/>
          </a:p>
          <a:p>
            <a:pPr marL="285750" indent="-285750">
              <a:buFont typeface="Arial" pitchFamily="34" charset="0"/>
              <a:buChar char="•"/>
            </a:pPr>
            <a:r>
              <a:rPr lang="en-US" dirty="0" smtClean="0"/>
              <a:t>Hire for attitude and train for skill</a:t>
            </a:r>
          </a:p>
          <a:p>
            <a:pPr marL="285750" indent="-285750">
              <a:buFont typeface="Arial" pitchFamily="34" charset="0"/>
              <a:buChar char="•"/>
            </a:pPr>
            <a:endParaRPr lang="en-US" dirty="0"/>
          </a:p>
          <a:p>
            <a:pPr marL="285750" indent="-285750">
              <a:buFont typeface="Arial" pitchFamily="34" charset="0"/>
              <a:buChar char="•"/>
            </a:pPr>
            <a:r>
              <a:rPr lang="en-US" dirty="0" smtClean="0"/>
              <a:t>Consistently profitable </a:t>
            </a:r>
            <a:endParaRPr lang="en-US" dirty="0"/>
          </a:p>
          <a:p>
            <a:endParaRPr lang="en-US" dirty="0"/>
          </a:p>
          <a:p>
            <a:r>
              <a:rPr lang="en-US" dirty="0"/>
              <a:t> </a:t>
            </a:r>
          </a:p>
          <a:p>
            <a:endParaRPr lang="en-US" dirty="0"/>
          </a:p>
          <a:p>
            <a:r>
              <a:rPr lang="en-US" dirty="0"/>
              <a:t> </a:t>
            </a:r>
          </a:p>
          <a:p>
            <a:pPr marL="742950" lvl="1" indent="-285750">
              <a:buFont typeface="Arial" pitchFamily="34" charset="0"/>
              <a:buChar char="•"/>
            </a:pPr>
            <a:endParaRPr lang="en-US" i="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2600" y="4191000"/>
            <a:ext cx="3505200" cy="2514600"/>
          </a:xfrm>
          <a:prstGeom prst="rect">
            <a:avLst/>
          </a:prstGeom>
        </p:spPr>
      </p:pic>
    </p:spTree>
    <p:extLst>
      <p:ext uri="{BB962C8B-B14F-4D97-AF65-F5344CB8AC3E}">
        <p14:creationId xmlns:p14="http://schemas.microsoft.com/office/powerpoint/2010/main" val="2828247528"/>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8305800" cy="609600"/>
          </a:xfrm>
        </p:spPr>
        <p:txBody>
          <a:bodyPr/>
          <a:lstStyle/>
          <a:p>
            <a:pPr algn="ctr"/>
            <a:r>
              <a:rPr lang="en-US" dirty="0"/>
              <a:t>Dissemination of marketing information to employees</a:t>
            </a:r>
          </a:p>
        </p:txBody>
      </p:sp>
      <p:sp>
        <p:nvSpPr>
          <p:cNvPr id="4" name="Rectangle 3"/>
          <p:cNvSpPr/>
          <p:nvPr/>
        </p:nvSpPr>
        <p:spPr>
          <a:xfrm>
            <a:off x="1295400" y="1447800"/>
            <a:ext cx="7701116" cy="3708708"/>
          </a:xfrm>
          <a:prstGeom prst="rect">
            <a:avLst/>
          </a:prstGeom>
        </p:spPr>
        <p:txBody>
          <a:bodyPr wrap="square">
            <a:spAutoFit/>
          </a:bodyPr>
          <a:lstStyle/>
          <a:p>
            <a:pPr marL="342900" indent="-342900">
              <a:spcBef>
                <a:spcPts val="600"/>
              </a:spcBef>
              <a:spcAft>
                <a:spcPts val="600"/>
              </a:spcAft>
              <a:buFont typeface="Courier New" pitchFamily="49" charset="0"/>
              <a:buChar char="o"/>
            </a:pPr>
            <a:r>
              <a:rPr lang="en-US" sz="2000" dirty="0" smtClean="0"/>
              <a:t>Frequency</a:t>
            </a:r>
            <a:r>
              <a:rPr lang="en-US" sz="2000" dirty="0"/>
              <a:t>, quality, </a:t>
            </a:r>
            <a:r>
              <a:rPr lang="en-US" sz="2000" dirty="0" smtClean="0"/>
              <a:t>accuracy </a:t>
            </a:r>
            <a:r>
              <a:rPr lang="en-US" sz="2000" dirty="0"/>
              <a:t>of </a:t>
            </a:r>
            <a:r>
              <a:rPr lang="en-US" sz="2000" dirty="0" smtClean="0"/>
              <a:t>communication </a:t>
            </a:r>
          </a:p>
          <a:p>
            <a:pPr marL="800100" lvl="1" indent="-342900">
              <a:spcBef>
                <a:spcPts val="0"/>
              </a:spcBef>
              <a:spcAft>
                <a:spcPts val="600"/>
              </a:spcAft>
              <a:buFont typeface="Arial" pitchFamily="34" charset="0"/>
              <a:buChar char="•"/>
            </a:pPr>
            <a:r>
              <a:rPr lang="en-US" sz="2000" dirty="0" smtClean="0"/>
              <a:t>Moderates ambiguity </a:t>
            </a:r>
          </a:p>
          <a:p>
            <a:pPr marL="800100" lvl="1" indent="-342900">
              <a:spcBef>
                <a:spcPts val="600"/>
              </a:spcBef>
              <a:spcAft>
                <a:spcPts val="600"/>
              </a:spcAft>
              <a:buFont typeface="Arial" pitchFamily="34" charset="0"/>
              <a:buChar char="•"/>
            </a:pPr>
            <a:r>
              <a:rPr lang="en-US" sz="2000" dirty="0"/>
              <a:t>I</a:t>
            </a:r>
            <a:r>
              <a:rPr lang="en-US" sz="2000" dirty="0" smtClean="0"/>
              <a:t>ncreases </a:t>
            </a:r>
            <a:r>
              <a:rPr lang="en-US" sz="2000" dirty="0"/>
              <a:t>job </a:t>
            </a:r>
            <a:r>
              <a:rPr lang="en-US" sz="2000" dirty="0" smtClean="0"/>
              <a:t>satisfaction</a:t>
            </a:r>
          </a:p>
          <a:p>
            <a:pPr marL="342900" indent="-342900">
              <a:spcBef>
                <a:spcPts val="600"/>
              </a:spcBef>
              <a:spcAft>
                <a:spcPts val="600"/>
              </a:spcAft>
              <a:buFont typeface="Courier New" pitchFamily="49" charset="0"/>
              <a:buChar char="o"/>
            </a:pPr>
            <a:r>
              <a:rPr lang="en-US" sz="2000" dirty="0" smtClean="0"/>
              <a:t>Communication mechanisms</a:t>
            </a:r>
          </a:p>
          <a:p>
            <a:pPr marL="800100" lvl="1" indent="-342900">
              <a:spcBef>
                <a:spcPts val="600"/>
              </a:spcBef>
              <a:buFont typeface="Arial" pitchFamily="34" charset="0"/>
              <a:buChar char="•"/>
            </a:pPr>
            <a:r>
              <a:rPr lang="en-US" sz="2000" dirty="0" smtClean="0"/>
              <a:t>One-to-one </a:t>
            </a:r>
          </a:p>
          <a:p>
            <a:pPr marL="800100" lvl="1" indent="-342900">
              <a:spcBef>
                <a:spcPts val="600"/>
              </a:spcBef>
              <a:buFont typeface="Arial" pitchFamily="34" charset="0"/>
              <a:buChar char="•"/>
            </a:pPr>
            <a:r>
              <a:rPr lang="en-US" sz="2000" dirty="0" smtClean="0"/>
              <a:t>Company meetings</a:t>
            </a:r>
          </a:p>
          <a:p>
            <a:pPr marL="800100" lvl="1" indent="-342900">
              <a:spcBef>
                <a:spcPts val="600"/>
              </a:spcBef>
              <a:buFont typeface="Arial" pitchFamily="34" charset="0"/>
              <a:buChar char="•"/>
            </a:pPr>
            <a:r>
              <a:rPr lang="en-US" sz="2000" dirty="0" smtClean="0"/>
              <a:t>Training sessions</a:t>
            </a:r>
          </a:p>
          <a:p>
            <a:pPr marL="800100" lvl="1" indent="-342900">
              <a:spcBef>
                <a:spcPts val="600"/>
              </a:spcBef>
              <a:buFont typeface="Arial" pitchFamily="34" charset="0"/>
              <a:buChar char="•"/>
            </a:pPr>
            <a:r>
              <a:rPr lang="en-US" sz="2000" dirty="0" smtClean="0"/>
              <a:t>Newsletters</a:t>
            </a:r>
            <a:r>
              <a:rPr lang="en-US" sz="2000" dirty="0"/>
              <a:t>, </a:t>
            </a:r>
            <a:r>
              <a:rPr lang="en-US" sz="2000" dirty="0" smtClean="0"/>
              <a:t>emails, reports, videotapes </a:t>
            </a:r>
            <a:endParaRPr lang="en-US" sz="2000" dirty="0"/>
          </a:p>
          <a:p>
            <a:pPr marL="800100" lvl="1" indent="-342900">
              <a:spcBef>
                <a:spcPts val="600"/>
              </a:spcBef>
              <a:buFont typeface="Arial" pitchFamily="34" charset="0"/>
              <a:buChar char="•"/>
            </a:pPr>
            <a:r>
              <a:rPr lang="en-US" sz="2000" dirty="0"/>
              <a:t>Blogs </a:t>
            </a:r>
            <a:r>
              <a:rPr lang="en-US" sz="2000" dirty="0" smtClean="0"/>
              <a:t>(e.g. Southwest)</a:t>
            </a:r>
            <a:endParaRPr lang="en-US" sz="2000" dirty="0"/>
          </a:p>
        </p:txBody>
      </p:sp>
    </p:spTree>
    <p:extLst>
      <p:ext uri="{BB962C8B-B14F-4D97-AF65-F5344CB8AC3E}">
        <p14:creationId xmlns:p14="http://schemas.microsoft.com/office/powerpoint/2010/main" val="1093856988"/>
      </p:ext>
    </p:extLst>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57200"/>
            <a:ext cx="7924800" cy="609600"/>
          </a:xfrm>
        </p:spPr>
        <p:txBody>
          <a:bodyPr/>
          <a:lstStyle/>
          <a:p>
            <a:pPr algn="ctr"/>
            <a:r>
              <a:rPr lang="en-US" dirty="0" smtClean="0"/>
              <a:t>Southwest’s blog for </a:t>
            </a:r>
            <a:br>
              <a:rPr lang="en-US" dirty="0" smtClean="0"/>
            </a:br>
            <a:r>
              <a:rPr lang="en-US" dirty="0" smtClean="0"/>
              <a:t>customers and employees</a:t>
            </a:r>
            <a:endParaRPr lang="en-US" dirty="0"/>
          </a:p>
        </p:txBody>
      </p:sp>
      <p:sp>
        <p:nvSpPr>
          <p:cNvPr id="26" name="Rectangle 5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6" name="Picture 2" descr="C:\Users\Karen\AppData\Local\Microsoft\Windows\Temporary Internet Files\Content.IE5\1AM1THAR\Fig4.2 Nuts About Southwe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00199"/>
            <a:ext cx="8001000" cy="37577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22736640"/>
      </p:ext>
    </p:extLst>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239" y="381000"/>
            <a:ext cx="8099322" cy="609600"/>
          </a:xfrm>
        </p:spPr>
        <p:txBody>
          <a:bodyPr/>
          <a:lstStyle/>
          <a:p>
            <a:pPr algn="ctr"/>
            <a:r>
              <a:rPr lang="en-US" dirty="0"/>
              <a:t>Employee exclusion from </a:t>
            </a:r>
            <a:r>
              <a:rPr lang="en-US" dirty="0" smtClean="0"/>
              <a:t/>
            </a:r>
            <a:br>
              <a:rPr lang="en-US" dirty="0" smtClean="0"/>
            </a:br>
            <a:r>
              <a:rPr lang="en-US" dirty="0" smtClean="0"/>
              <a:t>the </a:t>
            </a:r>
            <a:r>
              <a:rPr lang="en-US" dirty="0"/>
              <a:t>communication cycle </a:t>
            </a:r>
          </a:p>
        </p:txBody>
      </p:sp>
      <p:sp>
        <p:nvSpPr>
          <p:cNvPr id="4" name="Rectangle 3"/>
          <p:cNvSpPr/>
          <p:nvPr/>
        </p:nvSpPr>
        <p:spPr>
          <a:xfrm>
            <a:off x="1295400" y="1295400"/>
            <a:ext cx="7696200" cy="6047809"/>
          </a:xfrm>
          <a:prstGeom prst="rect">
            <a:avLst/>
          </a:prstGeom>
        </p:spPr>
        <p:txBody>
          <a:bodyPr wrap="square">
            <a:spAutoFit/>
          </a:bodyPr>
          <a:lstStyle/>
          <a:p>
            <a:endParaRPr lang="en-US" dirty="0"/>
          </a:p>
          <a:p>
            <a:pPr marL="285750" indent="-285750">
              <a:spcBef>
                <a:spcPts val="600"/>
              </a:spcBef>
              <a:spcAft>
                <a:spcPts val="600"/>
              </a:spcAft>
              <a:buFont typeface="Courier New" pitchFamily="49" charset="0"/>
              <a:buChar char="o"/>
            </a:pPr>
            <a:r>
              <a:rPr lang="en-US" sz="2400" dirty="0" smtClean="0"/>
              <a:t>Many companies exclude customer-contact employees from communication cycle</a:t>
            </a:r>
          </a:p>
          <a:p>
            <a:pPr marL="285750" indent="-285750">
              <a:spcBef>
                <a:spcPts val="600"/>
              </a:spcBef>
              <a:spcAft>
                <a:spcPts val="600"/>
              </a:spcAft>
              <a:buFont typeface="Courier New" pitchFamily="49" charset="0"/>
              <a:buChar char="o"/>
            </a:pPr>
            <a:r>
              <a:rPr lang="en-US" sz="2400" dirty="0" smtClean="0"/>
              <a:t>Managers or supervisors fail </a:t>
            </a:r>
            <a:r>
              <a:rPr lang="en-US" sz="2400" dirty="0"/>
              <a:t>to convey information </a:t>
            </a:r>
          </a:p>
          <a:p>
            <a:pPr marL="285750" indent="-285750">
              <a:spcBef>
                <a:spcPts val="600"/>
              </a:spcBef>
              <a:spcAft>
                <a:spcPts val="600"/>
              </a:spcAft>
              <a:buFont typeface="Courier New" pitchFamily="49" charset="0"/>
              <a:buChar char="o"/>
            </a:pPr>
            <a:r>
              <a:rPr lang="en-US" sz="2400" dirty="0"/>
              <a:t>Frontline employees should be informed of</a:t>
            </a:r>
          </a:p>
          <a:p>
            <a:pPr marL="800100" lvl="1" indent="-342900">
              <a:spcBef>
                <a:spcPts val="0"/>
              </a:spcBef>
              <a:spcAft>
                <a:spcPts val="600"/>
              </a:spcAft>
              <a:buFont typeface="Arial" pitchFamily="34" charset="0"/>
              <a:buChar char="•"/>
            </a:pPr>
            <a:r>
              <a:rPr lang="en-US" sz="2400" dirty="0"/>
              <a:t>Promotions and new products </a:t>
            </a:r>
          </a:p>
          <a:p>
            <a:pPr marL="800100" lvl="1" indent="-342900">
              <a:spcBef>
                <a:spcPts val="0"/>
              </a:spcBef>
              <a:spcAft>
                <a:spcPts val="600"/>
              </a:spcAft>
              <a:buFont typeface="Arial" pitchFamily="34" charset="0"/>
              <a:buChar char="•"/>
            </a:pPr>
            <a:r>
              <a:rPr lang="en-US" sz="2400" dirty="0"/>
              <a:t>Changes in the service delivery </a:t>
            </a:r>
            <a:r>
              <a:rPr lang="en-US" sz="2400" dirty="0" smtClean="0"/>
              <a:t>processes </a:t>
            </a:r>
            <a:endParaRPr lang="en-US" sz="2400" dirty="0"/>
          </a:p>
          <a:p>
            <a:pPr marL="800100" lvl="1" indent="-342900">
              <a:spcBef>
                <a:spcPts val="0"/>
              </a:spcBef>
              <a:spcAft>
                <a:spcPts val="600"/>
              </a:spcAft>
              <a:buFont typeface="Arial" pitchFamily="34" charset="0"/>
              <a:buChar char="•"/>
            </a:pPr>
            <a:r>
              <a:rPr lang="en-US" sz="2400" dirty="0" smtClean="0"/>
              <a:t>Action </a:t>
            </a:r>
            <a:r>
              <a:rPr lang="en-US" sz="2400" dirty="0"/>
              <a:t>steps in </a:t>
            </a:r>
            <a:r>
              <a:rPr lang="en-US" sz="2400" dirty="0" smtClean="0"/>
              <a:t>marketing </a:t>
            </a:r>
            <a:r>
              <a:rPr lang="en-US" sz="2400" dirty="0"/>
              <a:t>plan </a:t>
            </a:r>
          </a:p>
          <a:p>
            <a:pPr marL="285750" indent="-285750">
              <a:spcBef>
                <a:spcPts val="1200"/>
              </a:spcBef>
              <a:spcAft>
                <a:spcPts val="0"/>
              </a:spcAft>
              <a:buFont typeface="Courier New" pitchFamily="49" charset="0"/>
              <a:buChar char="o"/>
            </a:pPr>
            <a:r>
              <a:rPr lang="en-US" sz="2400" dirty="0"/>
              <a:t>Poor internal communication a service quality risk</a:t>
            </a:r>
          </a:p>
          <a:p>
            <a:pPr marL="800100" lvl="1" indent="-342900">
              <a:spcBef>
                <a:spcPts val="600"/>
              </a:spcBef>
              <a:spcAft>
                <a:spcPts val="0"/>
              </a:spcAft>
              <a:buFont typeface="Arial" pitchFamily="34" charset="0"/>
              <a:buChar char="•"/>
            </a:pPr>
            <a:r>
              <a:rPr lang="en-US" sz="2400" dirty="0" smtClean="0"/>
              <a:t>Customer-contact </a:t>
            </a:r>
            <a:r>
              <a:rPr lang="en-US" sz="2400" dirty="0"/>
              <a:t>employees</a:t>
            </a:r>
            <a:r>
              <a:rPr lang="en-US" sz="2400" dirty="0" smtClean="0"/>
              <a:t> not able to </a:t>
            </a:r>
            <a:r>
              <a:rPr lang="en-US" sz="2400" dirty="0"/>
              <a:t>deliver advertising promises</a:t>
            </a:r>
          </a:p>
          <a:p>
            <a:pPr>
              <a:spcAft>
                <a:spcPts val="0"/>
              </a:spcAft>
            </a:pPr>
            <a:r>
              <a:rPr lang="en-US" dirty="0"/>
              <a:t> </a:t>
            </a:r>
            <a:endParaRPr lang="en-US" b="1" dirty="0"/>
          </a:p>
          <a:p>
            <a:pPr>
              <a:spcBef>
                <a:spcPts val="600"/>
              </a:spcBef>
              <a:spcAft>
                <a:spcPts val="600"/>
              </a:spcAft>
            </a:pPr>
            <a:r>
              <a:rPr lang="en-US" dirty="0" smtClean="0"/>
              <a:t> </a:t>
            </a:r>
            <a:endParaRPr lang="en-US" dirty="0"/>
          </a:p>
          <a:p>
            <a:pPr>
              <a:spcBef>
                <a:spcPts val="600"/>
              </a:spcBef>
              <a:spcAft>
                <a:spcPts val="600"/>
              </a:spcAft>
            </a:pPr>
            <a:endParaRPr lang="en-US" dirty="0"/>
          </a:p>
        </p:txBody>
      </p:sp>
    </p:spTree>
    <p:extLst>
      <p:ext uri="{BB962C8B-B14F-4D97-AF65-F5344CB8AC3E}">
        <p14:creationId xmlns:p14="http://schemas.microsoft.com/office/powerpoint/2010/main" val="578156929"/>
      </p:ext>
    </p:extLst>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484" y="152400"/>
            <a:ext cx="8234516" cy="838200"/>
          </a:xfrm>
        </p:spPr>
        <p:txBody>
          <a:bodyPr/>
          <a:lstStyle/>
          <a:p>
            <a:pPr algn="ctr"/>
            <a:r>
              <a:rPr lang="en-US" dirty="0"/>
              <a:t>Implementation </a:t>
            </a:r>
            <a:r>
              <a:rPr lang="en-US" dirty="0" smtClean="0"/>
              <a:t>of reward </a:t>
            </a:r>
            <a:br>
              <a:rPr lang="en-US" dirty="0" smtClean="0"/>
            </a:br>
            <a:r>
              <a:rPr lang="en-US" dirty="0" smtClean="0"/>
              <a:t>and </a:t>
            </a:r>
            <a:r>
              <a:rPr lang="en-US" dirty="0"/>
              <a:t>recognition </a:t>
            </a:r>
            <a:r>
              <a:rPr lang="en-US" dirty="0" smtClean="0"/>
              <a:t>systems</a:t>
            </a:r>
            <a:endParaRPr lang="en-US" dirty="0"/>
          </a:p>
        </p:txBody>
      </p:sp>
      <p:sp>
        <p:nvSpPr>
          <p:cNvPr id="4" name="Rectangle 3"/>
          <p:cNvSpPr/>
          <p:nvPr/>
        </p:nvSpPr>
        <p:spPr>
          <a:xfrm>
            <a:off x="1339645" y="1219200"/>
            <a:ext cx="7804355" cy="3277821"/>
          </a:xfrm>
          <a:prstGeom prst="rect">
            <a:avLst/>
          </a:prstGeom>
        </p:spPr>
        <p:txBody>
          <a:bodyPr wrap="square">
            <a:spAutoFit/>
          </a:bodyPr>
          <a:lstStyle/>
          <a:p>
            <a:pPr marL="285750" lvl="0" indent="-285750">
              <a:spcBef>
                <a:spcPts val="600"/>
              </a:spcBef>
              <a:buFont typeface="Courier New" pitchFamily="49" charset="0"/>
              <a:buChar char="o"/>
            </a:pPr>
            <a:r>
              <a:rPr lang="en-US" dirty="0" smtClean="0"/>
              <a:t>Employees should be made to feel happy </a:t>
            </a:r>
            <a:r>
              <a:rPr lang="en-US" dirty="0"/>
              <a:t>and proud of their jobs </a:t>
            </a:r>
          </a:p>
          <a:p>
            <a:pPr marL="742950" lvl="1" indent="-285750">
              <a:spcBef>
                <a:spcPts val="600"/>
              </a:spcBef>
              <a:buFont typeface="Arial" pitchFamily="34" charset="0"/>
              <a:buChar char="•"/>
            </a:pPr>
            <a:r>
              <a:rPr lang="en-US" dirty="0"/>
              <a:t>Canadian </a:t>
            </a:r>
            <a:r>
              <a:rPr lang="en-US" dirty="0" smtClean="0"/>
              <a:t>survey - being </a:t>
            </a:r>
            <a:r>
              <a:rPr lang="en-US" dirty="0"/>
              <a:t>made to feel </a:t>
            </a:r>
            <a:r>
              <a:rPr lang="en-US" dirty="0" smtClean="0"/>
              <a:t>valued important motivator</a:t>
            </a:r>
            <a:endParaRPr lang="en-US" dirty="0"/>
          </a:p>
          <a:p>
            <a:pPr marL="285750" lvl="0" indent="-285750">
              <a:spcBef>
                <a:spcPts val="600"/>
              </a:spcBef>
              <a:spcAft>
                <a:spcPts val="0"/>
              </a:spcAft>
              <a:buFont typeface="Courier New" pitchFamily="49" charset="0"/>
              <a:buChar char="o"/>
            </a:pPr>
            <a:r>
              <a:rPr lang="en-US" dirty="0" smtClean="0"/>
              <a:t>Organizations should</a:t>
            </a:r>
            <a:endParaRPr lang="en-US" dirty="0"/>
          </a:p>
          <a:p>
            <a:pPr marL="742950" lvl="1" indent="-285750">
              <a:spcBef>
                <a:spcPts val="600"/>
              </a:spcBef>
              <a:spcAft>
                <a:spcPts val="0"/>
              </a:spcAft>
              <a:buFont typeface="Arial" pitchFamily="34" charset="0"/>
              <a:buChar char="•"/>
            </a:pPr>
            <a:r>
              <a:rPr lang="en-US" dirty="0"/>
              <a:t>Communicate performance objectives </a:t>
            </a:r>
          </a:p>
          <a:p>
            <a:pPr marL="742950" lvl="1" indent="-285750">
              <a:spcBef>
                <a:spcPts val="600"/>
              </a:spcBef>
              <a:spcAft>
                <a:spcPts val="0"/>
              </a:spcAft>
              <a:buFont typeface="Arial" pitchFamily="34" charset="0"/>
              <a:buChar char="•"/>
            </a:pPr>
            <a:r>
              <a:rPr lang="en-US" dirty="0"/>
              <a:t>Provide relevant training</a:t>
            </a:r>
          </a:p>
          <a:p>
            <a:pPr marL="742950" lvl="1" indent="-285750">
              <a:spcBef>
                <a:spcPts val="600"/>
              </a:spcBef>
              <a:spcAft>
                <a:spcPts val="0"/>
              </a:spcAft>
              <a:buFont typeface="Arial" pitchFamily="34" charset="0"/>
              <a:buChar char="•"/>
            </a:pPr>
            <a:r>
              <a:rPr lang="en-US" dirty="0"/>
              <a:t>Provide feedback</a:t>
            </a:r>
          </a:p>
          <a:p>
            <a:pPr marL="742950" lvl="1" indent="-285750">
              <a:spcBef>
                <a:spcPts val="600"/>
              </a:spcBef>
              <a:spcAft>
                <a:spcPts val="0"/>
              </a:spcAft>
              <a:buFont typeface="Arial" pitchFamily="34" charset="0"/>
              <a:buChar char="•"/>
            </a:pPr>
            <a:r>
              <a:rPr lang="en-US" dirty="0"/>
              <a:t>Provide recognition (non-cash rewards) </a:t>
            </a:r>
          </a:p>
          <a:p>
            <a:pPr marL="742950" lvl="1" indent="-285750">
              <a:spcBef>
                <a:spcPts val="600"/>
              </a:spcBef>
              <a:spcAft>
                <a:spcPts val="600"/>
              </a:spcAft>
              <a:buFont typeface="Arial" pitchFamily="34" charset="0"/>
              <a:buChar char="•"/>
            </a:pPr>
            <a:r>
              <a:rPr lang="en-US" dirty="0" smtClean="0"/>
              <a:t>Tailor rewards to </a:t>
            </a:r>
            <a:r>
              <a:rPr lang="en-US" dirty="0"/>
              <a:t>the interests of the </a:t>
            </a:r>
            <a:r>
              <a:rPr lang="en-US" dirty="0" smtClean="0"/>
              <a:t>employees</a:t>
            </a:r>
            <a:endParaRPr lang="en-US" dirty="0"/>
          </a:p>
          <a:p>
            <a:pPr marL="285750" lvl="0" indent="-285750">
              <a:spcBef>
                <a:spcPts val="600"/>
              </a:spcBef>
              <a:spcAft>
                <a:spcPts val="600"/>
              </a:spcAft>
              <a:buFont typeface="Courier New" pitchFamily="49" charset="0"/>
              <a:buChar char="o"/>
            </a:pPr>
            <a:r>
              <a:rPr lang="en-US" dirty="0" smtClean="0"/>
              <a:t>Employee dissatisfaction may lead to bad publicity</a:t>
            </a:r>
            <a:endParaRPr lang="en-US" dirty="0"/>
          </a:p>
        </p:txBody>
      </p:sp>
      <p:pic>
        <p:nvPicPr>
          <p:cNvPr id="3" name="Picture 2"/>
          <p:cNvPicPr>
            <a:picLocks noChangeAspect="1"/>
          </p:cNvPicPr>
          <p:nvPr/>
        </p:nvPicPr>
        <p:blipFill>
          <a:blip r:embed="rId2"/>
          <a:stretch>
            <a:fillRect/>
          </a:stretch>
        </p:blipFill>
        <p:spPr>
          <a:xfrm>
            <a:off x="1981200" y="4419600"/>
            <a:ext cx="5880100" cy="2324100"/>
          </a:xfrm>
          <a:prstGeom prst="rect">
            <a:avLst/>
          </a:prstGeom>
        </p:spPr>
      </p:pic>
    </p:spTree>
    <p:extLst>
      <p:ext uri="{BB962C8B-B14F-4D97-AF65-F5344CB8AC3E}">
        <p14:creationId xmlns:p14="http://schemas.microsoft.com/office/powerpoint/2010/main" val="412067277"/>
      </p:ext>
    </p:extLst>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991600" cy="609600"/>
          </a:xfrm>
        </p:spPr>
        <p:txBody>
          <a:bodyPr/>
          <a:lstStyle/>
          <a:p>
            <a:pPr algn="ctr"/>
            <a:r>
              <a:rPr lang="en-US" dirty="0"/>
              <a:t>Case Study: </a:t>
            </a:r>
            <a:r>
              <a:rPr lang="en-US" dirty="0" smtClean="0"/>
              <a:t/>
            </a:r>
            <a:br>
              <a:rPr lang="en-US" dirty="0" smtClean="0"/>
            </a:br>
            <a:r>
              <a:rPr lang="en-US" sz="2800" dirty="0" err="1"/>
              <a:t>Micato</a:t>
            </a:r>
            <a:r>
              <a:rPr lang="en-US" sz="2800" dirty="0"/>
              <a:t> Safaris – simply the best in the world! </a:t>
            </a:r>
          </a:p>
        </p:txBody>
      </p:sp>
      <p:sp>
        <p:nvSpPr>
          <p:cNvPr id="3" name="Rectangle 2"/>
          <p:cNvSpPr/>
          <p:nvPr/>
        </p:nvSpPr>
        <p:spPr>
          <a:xfrm>
            <a:off x="914400" y="1327825"/>
            <a:ext cx="8153400" cy="4801314"/>
          </a:xfrm>
          <a:prstGeom prst="rect">
            <a:avLst/>
          </a:prstGeom>
        </p:spPr>
        <p:txBody>
          <a:bodyPr wrap="square">
            <a:spAutoFit/>
          </a:bodyPr>
          <a:lstStyle/>
          <a:p>
            <a:pPr marL="285750" indent="-285750">
              <a:buFont typeface="Courier New" pitchFamily="49" charset="0"/>
              <a:buChar char="o"/>
            </a:pPr>
            <a:r>
              <a:rPr lang="en-US" dirty="0"/>
              <a:t>Serving more than 5,000 clients a year, </a:t>
            </a:r>
            <a:r>
              <a:rPr lang="en-US" dirty="0" err="1"/>
              <a:t>Micato</a:t>
            </a:r>
            <a:r>
              <a:rPr lang="en-US" dirty="0"/>
              <a:t> programs deliver </a:t>
            </a:r>
            <a:r>
              <a:rPr lang="en-US" dirty="0" smtClean="0"/>
              <a:t>experiences </a:t>
            </a:r>
            <a:r>
              <a:rPr lang="en-US" dirty="0"/>
              <a:t>and lodgings in destinations throughout East Africa, Southern Africa and India. </a:t>
            </a:r>
            <a:endParaRPr lang="en-US" dirty="0" smtClean="0"/>
          </a:p>
          <a:p>
            <a:pPr marL="285750" indent="-285750">
              <a:buFont typeface="Courier New" pitchFamily="49" charset="0"/>
              <a:buChar char="o"/>
            </a:pPr>
            <a:r>
              <a:rPr lang="en-US" dirty="0" err="1"/>
              <a:t>Micato</a:t>
            </a:r>
            <a:r>
              <a:rPr lang="en-US" dirty="0"/>
              <a:t> has a well-deserved reputation for giving guests an experience that goes far deeper than any other tour, with access to sites rarely open to tourists, while supporting the local economy in myriad ways</a:t>
            </a:r>
            <a:r>
              <a:rPr lang="en-US" dirty="0" smtClean="0"/>
              <a:t>.</a:t>
            </a:r>
          </a:p>
          <a:p>
            <a:pPr marL="285750" indent="-285750">
              <a:buFont typeface="Courier New" pitchFamily="49" charset="0"/>
              <a:buChar char="o"/>
            </a:pPr>
            <a:r>
              <a:rPr lang="en-US" dirty="0"/>
              <a:t>I</a:t>
            </a:r>
            <a:r>
              <a:rPr lang="en-US" dirty="0" smtClean="0"/>
              <a:t>t </a:t>
            </a:r>
            <a:r>
              <a:rPr lang="en-US" dirty="0"/>
              <a:t>is </a:t>
            </a:r>
            <a:r>
              <a:rPr lang="en-US" dirty="0" smtClean="0"/>
              <a:t>the </a:t>
            </a:r>
            <a:r>
              <a:rPr lang="en-US" dirty="0"/>
              <a:t>family touch that drives </a:t>
            </a:r>
            <a:r>
              <a:rPr lang="en-US" dirty="0" err="1"/>
              <a:t>Micato’s</a:t>
            </a:r>
            <a:r>
              <a:rPr lang="en-US" dirty="0"/>
              <a:t> </a:t>
            </a:r>
            <a:r>
              <a:rPr lang="en-US" dirty="0" smtClean="0"/>
              <a:t>differentiation, but the company has </a:t>
            </a:r>
            <a:r>
              <a:rPr lang="en-US" dirty="0"/>
              <a:t>also had to adapt more recently to new consumer demands. </a:t>
            </a:r>
          </a:p>
          <a:p>
            <a:pPr marL="285750" indent="-285750">
              <a:buFont typeface="Courier New" pitchFamily="49" charset="0"/>
              <a:buChar char="o"/>
            </a:pPr>
            <a:endParaRPr lang="en-US" dirty="0"/>
          </a:p>
          <a:p>
            <a:pPr marL="285750" indent="-285750">
              <a:buFont typeface="Courier New" pitchFamily="49" charset="0"/>
              <a:buChar char="o"/>
            </a:pPr>
            <a:endParaRPr lang="en-US" dirty="0"/>
          </a:p>
          <a:p>
            <a:pPr marL="285750" indent="-285750">
              <a:buFont typeface="Courier New" pitchFamily="49" charset="0"/>
              <a:buChar char="o"/>
            </a:pPr>
            <a:endParaRPr lang="en-CA" dirty="0" smtClean="0"/>
          </a:p>
          <a:p>
            <a:pPr marL="285750" indent="-285750">
              <a:buFont typeface="Arial" pitchFamily="34" charset="0"/>
              <a:buChar char="•"/>
            </a:pPr>
            <a:endParaRPr lang="en-US" dirty="0"/>
          </a:p>
          <a:p>
            <a:endParaRPr lang="en-US" dirty="0"/>
          </a:p>
          <a:p>
            <a:r>
              <a:rPr lang="en-US" dirty="0"/>
              <a:t> </a:t>
            </a:r>
          </a:p>
          <a:p>
            <a:endParaRPr lang="en-US" dirty="0"/>
          </a:p>
          <a:p>
            <a:r>
              <a:rPr lang="en-US" dirty="0"/>
              <a:t> </a:t>
            </a:r>
          </a:p>
          <a:p>
            <a:pPr marL="742950" lvl="1" indent="-285750">
              <a:buFont typeface="Arial" pitchFamily="34" charset="0"/>
              <a:buChar char="•"/>
            </a:pPr>
            <a:endParaRPr lang="en-US" i="1"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657600"/>
            <a:ext cx="7010400" cy="3048000"/>
          </a:xfrm>
          <a:prstGeom prst="rect">
            <a:avLst/>
          </a:prstGeom>
        </p:spPr>
      </p:pic>
    </p:spTree>
    <p:extLst>
      <p:ext uri="{BB962C8B-B14F-4D97-AF65-F5344CB8AC3E}">
        <p14:creationId xmlns:p14="http://schemas.microsoft.com/office/powerpoint/2010/main" val="1909910111"/>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8382000" cy="609600"/>
          </a:xfrm>
        </p:spPr>
        <p:txBody>
          <a:bodyPr/>
          <a:lstStyle/>
          <a:p>
            <a:pPr algn="ctr"/>
            <a:r>
              <a:rPr lang="en-US" dirty="0" smtClean="0"/>
              <a:t>Topics covered</a:t>
            </a:r>
            <a:endParaRPr lang="en-US" dirty="0"/>
          </a:p>
        </p:txBody>
      </p:sp>
      <p:sp>
        <p:nvSpPr>
          <p:cNvPr id="4" name="Content Placeholder 3"/>
          <p:cNvSpPr>
            <a:spLocks noGrp="1"/>
          </p:cNvSpPr>
          <p:nvPr>
            <p:ph idx="1"/>
          </p:nvPr>
        </p:nvSpPr>
        <p:spPr>
          <a:xfrm>
            <a:off x="914400" y="1295400"/>
            <a:ext cx="8229600" cy="5334000"/>
          </a:xfrm>
        </p:spPr>
        <p:txBody>
          <a:bodyPr/>
          <a:lstStyle/>
          <a:p>
            <a:pPr lvl="1">
              <a:buFont typeface="Courier New" pitchFamily="49" charset="0"/>
              <a:buChar char="o"/>
            </a:pPr>
            <a:r>
              <a:rPr lang="en-CA" b="0" dirty="0" smtClean="0"/>
              <a:t>A definition of internal marketing</a:t>
            </a:r>
          </a:p>
          <a:p>
            <a:pPr lvl="1">
              <a:buFont typeface="Courier New" pitchFamily="49" charset="0"/>
              <a:buChar char="o"/>
            </a:pPr>
            <a:r>
              <a:rPr lang="en-CA" b="0" dirty="0" smtClean="0"/>
              <a:t>The four-step internal marketing process</a:t>
            </a:r>
          </a:p>
          <a:p>
            <a:pPr lvl="1">
              <a:buFont typeface="Courier New" pitchFamily="49" charset="0"/>
              <a:buChar char="o"/>
            </a:pPr>
            <a:r>
              <a:rPr lang="en-US" b="0" dirty="0" smtClean="0"/>
              <a:t>Establishing and maintaining a </a:t>
            </a:r>
            <a:r>
              <a:rPr lang="en-US" b="0" dirty="0"/>
              <a:t>service </a:t>
            </a:r>
            <a:r>
              <a:rPr lang="en-US" b="0" dirty="0" smtClean="0"/>
              <a:t>culture</a:t>
            </a:r>
          </a:p>
          <a:p>
            <a:pPr lvl="1">
              <a:buFont typeface="Courier New" pitchFamily="49" charset="0"/>
              <a:buChar char="o"/>
            </a:pPr>
            <a:r>
              <a:rPr lang="en-US" b="0" dirty="0" smtClean="0"/>
              <a:t>Developing </a:t>
            </a:r>
            <a:r>
              <a:rPr lang="en-US" b="0" dirty="0"/>
              <a:t>a marketing approach to human resource </a:t>
            </a:r>
            <a:r>
              <a:rPr lang="en-US" b="0" dirty="0" smtClean="0"/>
              <a:t>management</a:t>
            </a:r>
          </a:p>
          <a:p>
            <a:pPr lvl="1">
              <a:buFont typeface="Courier New" pitchFamily="49" charset="0"/>
              <a:buChar char="o"/>
            </a:pPr>
            <a:r>
              <a:rPr lang="en-US" b="0" dirty="0" smtClean="0"/>
              <a:t>The importance of disseminating </a:t>
            </a:r>
            <a:r>
              <a:rPr lang="en-US" b="0" dirty="0"/>
              <a:t>marketing </a:t>
            </a:r>
            <a:r>
              <a:rPr lang="en-US" b="0" dirty="0" smtClean="0"/>
              <a:t>information to employees</a:t>
            </a:r>
          </a:p>
          <a:p>
            <a:pPr lvl="1">
              <a:buFont typeface="Courier New" pitchFamily="49" charset="0"/>
              <a:buChar char="o"/>
            </a:pPr>
            <a:r>
              <a:rPr lang="en-US" b="0" dirty="0" smtClean="0"/>
              <a:t>The way to implement a reward </a:t>
            </a:r>
            <a:r>
              <a:rPr lang="en-US" b="0" dirty="0"/>
              <a:t>and recognition system</a:t>
            </a:r>
          </a:p>
          <a:p>
            <a:pPr lvl="1">
              <a:buFont typeface="Courier New" pitchFamily="49" charset="0"/>
              <a:buChar char="o"/>
            </a:pPr>
            <a:endParaRPr lang="en-CA" b="0" dirty="0" smtClean="0"/>
          </a:p>
          <a:p>
            <a:pPr lvl="1">
              <a:buFont typeface="Courier New" pitchFamily="49" charset="0"/>
              <a:buChar char="o"/>
            </a:pPr>
            <a:endParaRPr lang="en-US" b="0" dirty="0" smtClean="0"/>
          </a:p>
          <a:p>
            <a:pPr lvl="1">
              <a:buFont typeface="Courier New" pitchFamily="49" charset="0"/>
              <a:buChar char="o"/>
            </a:pPr>
            <a:endParaRPr lang="en-CA" b="0" dirty="0" smtClean="0"/>
          </a:p>
          <a:p>
            <a:pPr lvl="1">
              <a:buFont typeface="Courier New" pitchFamily="49" charset="0"/>
              <a:buChar char="o"/>
            </a:pPr>
            <a:endParaRPr lang="en-CA" b="0" dirty="0" smtClean="0"/>
          </a:p>
          <a:p>
            <a:pPr lvl="1">
              <a:buFont typeface="Courier New" pitchFamily="49" charset="0"/>
              <a:buChar char="o"/>
            </a:pPr>
            <a:endParaRPr lang="en-CA" b="0" dirty="0" smtClean="0"/>
          </a:p>
          <a:p>
            <a:pPr lvl="1">
              <a:buFont typeface="Courier New" pitchFamily="49" charset="0"/>
              <a:buChar char="o"/>
            </a:pPr>
            <a:endParaRPr lang="en-US" b="0" dirty="0"/>
          </a:p>
          <a:p>
            <a:pPr>
              <a:buFont typeface="Courier New" pitchFamily="49" charset="0"/>
              <a:buChar char="o"/>
            </a:pPr>
            <a:endParaRPr lang="en-US" b="0"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 y="6248400"/>
            <a:ext cx="609600" cy="609600"/>
          </a:xfrm>
          <a:prstGeom prst="rect">
            <a:avLst/>
          </a:prstGeom>
        </p:spPr>
      </p:pic>
    </p:spTree>
    <p:extLst>
      <p:ext uri="{BB962C8B-B14F-4D97-AF65-F5344CB8AC3E}">
        <p14:creationId xmlns:p14="http://schemas.microsoft.com/office/powerpoint/2010/main" val="2659762204"/>
      </p:ext>
    </p:extLst>
  </p:cSld>
  <p:clrMapOvr>
    <a:masterClrMapping/>
  </p:clrMapOvr>
  <p:transition spd="med">
    <p:fade thruBlk="1"/>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305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0" y="304800"/>
            <a:ext cx="6858000" cy="609600"/>
          </a:xfrm>
        </p:spPr>
        <p:txBody>
          <a:bodyPr/>
          <a:lstStyle/>
          <a:p>
            <a:pPr algn="ctr"/>
            <a:r>
              <a:rPr lang="en-US" dirty="0"/>
              <a:t>‘At Your Service’ Spotlight: </a:t>
            </a:r>
            <a:r>
              <a:rPr lang="en-US" dirty="0" smtClean="0"/>
              <a:t/>
            </a:r>
            <a:br>
              <a:rPr lang="en-US" dirty="0" smtClean="0"/>
            </a:br>
            <a:r>
              <a:rPr lang="en-US" sz="2800" dirty="0" smtClean="0"/>
              <a:t>Four </a:t>
            </a:r>
            <a:r>
              <a:rPr lang="en-US" sz="2800" dirty="0"/>
              <a:t>Seasons Hotels and Resorts</a:t>
            </a:r>
          </a:p>
        </p:txBody>
      </p:sp>
      <p:sp>
        <p:nvSpPr>
          <p:cNvPr id="4" name="Rectangle 3"/>
          <p:cNvSpPr/>
          <p:nvPr/>
        </p:nvSpPr>
        <p:spPr>
          <a:xfrm>
            <a:off x="990599" y="1231218"/>
            <a:ext cx="7915739" cy="5663089"/>
          </a:xfrm>
          <a:prstGeom prst="rect">
            <a:avLst/>
          </a:prstGeom>
        </p:spPr>
        <p:txBody>
          <a:bodyPr wrap="square">
            <a:spAutoFit/>
          </a:bodyPr>
          <a:lstStyle/>
          <a:p>
            <a:pPr algn="ctr">
              <a:spcBef>
                <a:spcPts val="1200"/>
              </a:spcBef>
            </a:pPr>
            <a:r>
              <a:rPr lang="en-US" sz="2000" i="1" dirty="0" smtClean="0"/>
              <a:t>The Golden Rule</a:t>
            </a:r>
          </a:p>
          <a:p>
            <a:endParaRPr lang="en-US" dirty="0" smtClean="0"/>
          </a:p>
          <a:p>
            <a:pPr>
              <a:spcBef>
                <a:spcPts val="600"/>
              </a:spcBef>
              <a:spcAft>
                <a:spcPts val="600"/>
              </a:spcAft>
            </a:pPr>
            <a:r>
              <a:rPr lang="en-US" dirty="0"/>
              <a:t>Focus </a:t>
            </a:r>
            <a:r>
              <a:rPr lang="en-US" dirty="0" smtClean="0"/>
              <a:t>on managing </a:t>
            </a:r>
            <a:r>
              <a:rPr lang="en-US" dirty="0"/>
              <a:t>mid-sized luxury </a:t>
            </a:r>
            <a:r>
              <a:rPr lang="en-US" dirty="0" smtClean="0"/>
              <a:t>hotels</a:t>
            </a:r>
          </a:p>
          <a:p>
            <a:pPr>
              <a:spcBef>
                <a:spcPts val="600"/>
              </a:spcBef>
              <a:spcAft>
                <a:spcPts val="600"/>
              </a:spcAft>
            </a:pPr>
            <a:r>
              <a:rPr lang="en-US" dirty="0" smtClean="0"/>
              <a:t>Service </a:t>
            </a:r>
            <a:r>
              <a:rPr lang="en-US" dirty="0"/>
              <a:t>more important than fixtures and fittings </a:t>
            </a:r>
          </a:p>
          <a:p>
            <a:pPr marL="742950" lvl="1" indent="-285750">
              <a:spcBef>
                <a:spcPts val="0"/>
              </a:spcBef>
              <a:spcAft>
                <a:spcPts val="600"/>
              </a:spcAft>
              <a:buFont typeface="Arial" pitchFamily="34" charset="0"/>
              <a:buChar char="•"/>
            </a:pPr>
            <a:r>
              <a:rPr lang="en-US" dirty="0" smtClean="0"/>
              <a:t>Value-added extras</a:t>
            </a:r>
            <a:endParaRPr lang="en-US" dirty="0"/>
          </a:p>
          <a:p>
            <a:pPr>
              <a:spcBef>
                <a:spcPts val="600"/>
              </a:spcBef>
              <a:spcAft>
                <a:spcPts val="600"/>
              </a:spcAft>
            </a:pPr>
            <a:r>
              <a:rPr lang="en-US" dirty="0" smtClean="0"/>
              <a:t>External </a:t>
            </a:r>
            <a:r>
              <a:rPr lang="en-US" dirty="0"/>
              <a:t>quality control audits </a:t>
            </a:r>
          </a:p>
          <a:p>
            <a:pPr marL="742950" lvl="1" indent="-285750">
              <a:spcBef>
                <a:spcPts val="0"/>
              </a:spcBef>
              <a:spcAft>
                <a:spcPts val="600"/>
              </a:spcAft>
              <a:buFont typeface="Arial" pitchFamily="34" charset="0"/>
              <a:buChar char="•"/>
            </a:pPr>
            <a:r>
              <a:rPr lang="en-US" dirty="0"/>
              <a:t>300 operating standards </a:t>
            </a:r>
          </a:p>
          <a:p>
            <a:pPr>
              <a:spcBef>
                <a:spcPts val="600"/>
              </a:spcBef>
              <a:spcAft>
                <a:spcPts val="600"/>
              </a:spcAft>
            </a:pPr>
            <a:r>
              <a:rPr lang="en-US" dirty="0" smtClean="0"/>
              <a:t>Strong </a:t>
            </a:r>
            <a:r>
              <a:rPr lang="en-US" dirty="0"/>
              <a:t>internal service culture</a:t>
            </a:r>
          </a:p>
          <a:p>
            <a:pPr marL="742950" lvl="1" indent="-285750">
              <a:spcBef>
                <a:spcPts val="0"/>
              </a:spcBef>
              <a:spcAft>
                <a:spcPts val="600"/>
              </a:spcAft>
              <a:buFont typeface="Arial" pitchFamily="34" charset="0"/>
              <a:buChar char="•"/>
            </a:pPr>
            <a:r>
              <a:rPr lang="en-US" dirty="0" smtClean="0"/>
              <a:t>Staff recruitment, perks</a:t>
            </a:r>
            <a:r>
              <a:rPr lang="en-US" dirty="0"/>
              <a:t>, awards and internal </a:t>
            </a:r>
            <a:r>
              <a:rPr lang="en-US" dirty="0" smtClean="0"/>
              <a:t>promotion</a:t>
            </a:r>
          </a:p>
          <a:p>
            <a:pPr>
              <a:spcBef>
                <a:spcPts val="600"/>
              </a:spcBef>
              <a:spcAft>
                <a:spcPts val="600"/>
              </a:spcAft>
            </a:pPr>
            <a:r>
              <a:rPr lang="en-US" dirty="0"/>
              <a:t>C</a:t>
            </a:r>
            <a:r>
              <a:rPr lang="en-US" dirty="0" smtClean="0"/>
              <a:t>ustomer base </a:t>
            </a:r>
          </a:p>
          <a:p>
            <a:pPr marL="746125" indent="-288925">
              <a:spcBef>
                <a:spcPts val="0"/>
              </a:spcBef>
              <a:spcAft>
                <a:spcPts val="600"/>
              </a:spcAft>
              <a:buFont typeface="Arial" pitchFamily="34" charset="0"/>
              <a:buChar char="•"/>
            </a:pPr>
            <a:r>
              <a:rPr lang="en-US" dirty="0" smtClean="0"/>
              <a:t> Repeat guests, willing </a:t>
            </a:r>
            <a:r>
              <a:rPr lang="en-US" dirty="0"/>
              <a:t>to </a:t>
            </a:r>
            <a:r>
              <a:rPr lang="en-US" dirty="0" smtClean="0"/>
              <a:t>pay, </a:t>
            </a:r>
            <a:r>
              <a:rPr lang="en-US" dirty="0"/>
              <a:t>recommend to friends</a:t>
            </a:r>
          </a:p>
          <a:p>
            <a:pPr>
              <a:spcBef>
                <a:spcPts val="600"/>
              </a:spcBef>
              <a:spcAft>
                <a:spcPts val="600"/>
              </a:spcAft>
            </a:pPr>
            <a:r>
              <a:rPr lang="en-US" dirty="0" smtClean="0"/>
              <a:t>Recognition and Awards</a:t>
            </a:r>
            <a:endParaRPr lang="en-US" dirty="0"/>
          </a:p>
          <a:p>
            <a:pPr marL="746125" indent="-349250">
              <a:spcBef>
                <a:spcPts val="0"/>
              </a:spcBef>
              <a:spcAft>
                <a:spcPts val="600"/>
              </a:spcAft>
              <a:buFont typeface="Arial" pitchFamily="34" charset="0"/>
              <a:buChar char="•"/>
            </a:pPr>
            <a:r>
              <a:rPr lang="en-US" dirty="0" smtClean="0"/>
              <a:t>	Five </a:t>
            </a:r>
            <a:r>
              <a:rPr lang="en-US" dirty="0"/>
              <a:t>Diamond </a:t>
            </a:r>
            <a:r>
              <a:rPr lang="en-US" dirty="0" smtClean="0"/>
              <a:t>Award, Fortune’s </a:t>
            </a:r>
            <a:r>
              <a:rPr lang="en-US" dirty="0"/>
              <a:t>Hall of Fame, </a:t>
            </a:r>
          </a:p>
          <a:p>
            <a:pPr>
              <a:spcBef>
                <a:spcPts val="0"/>
              </a:spcBef>
              <a:spcAft>
                <a:spcPts val="600"/>
              </a:spcAft>
            </a:pPr>
            <a:r>
              <a:rPr lang="en-US" dirty="0"/>
              <a:t>Great Place to Work</a:t>
            </a:r>
            <a:r>
              <a:rPr lang="en-US" baseline="30000" dirty="0"/>
              <a:t>®</a:t>
            </a:r>
            <a:r>
              <a:rPr lang="en-US" dirty="0"/>
              <a:t> </a:t>
            </a:r>
            <a:r>
              <a:rPr lang="en-US" dirty="0" smtClean="0"/>
              <a:t>Award, Robb </a:t>
            </a:r>
            <a:r>
              <a:rPr lang="en-US" dirty="0"/>
              <a:t>Report </a:t>
            </a:r>
            <a:r>
              <a:rPr lang="en-US" dirty="0" smtClean="0"/>
              <a:t>‘most </a:t>
            </a:r>
            <a:r>
              <a:rPr lang="en-US" dirty="0"/>
              <a:t>exclusive brands of all </a:t>
            </a:r>
            <a:r>
              <a:rPr lang="en-US" dirty="0" smtClean="0"/>
              <a:t>time’</a:t>
            </a:r>
          </a:p>
          <a:p>
            <a:endParaRPr lang="en-US" dirty="0" smtClean="0"/>
          </a:p>
        </p:txBody>
      </p:sp>
      <p:pic>
        <p:nvPicPr>
          <p:cNvPr id="1026" name="Picture 2" descr="C:\Users\Karen\Downloads\Isadore Sharp Ch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524000"/>
            <a:ext cx="2429339" cy="242782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73244210"/>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8305800" cy="609600"/>
          </a:xfrm>
        </p:spPr>
        <p:txBody>
          <a:bodyPr/>
          <a:lstStyle/>
          <a:p>
            <a:pPr algn="ctr"/>
            <a:r>
              <a:rPr lang="en-US" dirty="0"/>
              <a:t>Internal marketing </a:t>
            </a:r>
          </a:p>
        </p:txBody>
      </p:sp>
      <p:sp>
        <p:nvSpPr>
          <p:cNvPr id="4" name="Rectangle 3"/>
          <p:cNvSpPr/>
          <p:nvPr/>
        </p:nvSpPr>
        <p:spPr>
          <a:xfrm>
            <a:off x="883920" y="1143000"/>
            <a:ext cx="8229600" cy="5478424"/>
          </a:xfrm>
          <a:prstGeom prst="rect">
            <a:avLst/>
          </a:prstGeom>
        </p:spPr>
        <p:txBody>
          <a:bodyPr wrap="square">
            <a:spAutoFit/>
          </a:bodyPr>
          <a:lstStyle/>
          <a:p>
            <a:pPr algn="ctr"/>
            <a:r>
              <a:rPr lang="en-US" i="1" dirty="0" smtClean="0"/>
              <a:t>…marketing </a:t>
            </a:r>
            <a:r>
              <a:rPr lang="en-US" i="1" dirty="0"/>
              <a:t>aimed </a:t>
            </a:r>
            <a:r>
              <a:rPr lang="en-US" i="1" dirty="0" smtClean="0"/>
              <a:t>internally at </a:t>
            </a:r>
            <a:r>
              <a:rPr lang="en-US" i="1" dirty="0"/>
              <a:t>a company’s own </a:t>
            </a:r>
            <a:r>
              <a:rPr lang="en-US" i="1" dirty="0" smtClean="0"/>
              <a:t>employees</a:t>
            </a:r>
          </a:p>
          <a:p>
            <a:endParaRPr lang="en-US" dirty="0"/>
          </a:p>
          <a:p>
            <a:pPr marL="285750" indent="-285750">
              <a:spcBef>
                <a:spcPts val="600"/>
              </a:spcBef>
              <a:spcAft>
                <a:spcPts val="600"/>
              </a:spcAft>
              <a:buFont typeface="Courier New" pitchFamily="49" charset="0"/>
              <a:buChar char="o"/>
            </a:pPr>
            <a:r>
              <a:rPr lang="en-US" dirty="0" smtClean="0"/>
              <a:t>Enables </a:t>
            </a:r>
            <a:r>
              <a:rPr lang="en-US" dirty="0"/>
              <a:t>employees to deliver brand </a:t>
            </a:r>
            <a:r>
              <a:rPr lang="en-US" dirty="0" smtClean="0"/>
              <a:t>promise and satisfy guests</a:t>
            </a:r>
            <a:endParaRPr lang="en-US" dirty="0"/>
          </a:p>
          <a:p>
            <a:pPr marL="285750" indent="-285750">
              <a:spcBef>
                <a:spcPts val="600"/>
              </a:spcBef>
              <a:spcAft>
                <a:spcPts val="600"/>
              </a:spcAft>
              <a:buFont typeface="Courier New" pitchFamily="49" charset="0"/>
              <a:buChar char="o"/>
            </a:pPr>
            <a:r>
              <a:rPr lang="en-US" dirty="0" smtClean="0"/>
              <a:t>Ensure </a:t>
            </a:r>
            <a:r>
              <a:rPr lang="en-US" dirty="0"/>
              <a:t>consistently high service</a:t>
            </a:r>
          </a:p>
          <a:p>
            <a:pPr marL="285750" indent="-285750">
              <a:spcBef>
                <a:spcPts val="600"/>
              </a:spcBef>
              <a:spcAft>
                <a:spcPts val="600"/>
              </a:spcAft>
              <a:buFont typeface="Courier New" pitchFamily="49" charset="0"/>
              <a:buChar char="o"/>
            </a:pPr>
            <a:r>
              <a:rPr lang="en-US" dirty="0"/>
              <a:t>Four-step process: </a:t>
            </a:r>
          </a:p>
          <a:p>
            <a:pPr marL="742950" lvl="1" indent="-285750">
              <a:spcBef>
                <a:spcPts val="600"/>
              </a:spcBef>
              <a:buFont typeface="Arial" pitchFamily="34" charset="0"/>
              <a:buChar char="•"/>
            </a:pPr>
            <a:r>
              <a:rPr lang="en-US" dirty="0"/>
              <a:t>E</a:t>
            </a:r>
            <a:r>
              <a:rPr lang="en-US" dirty="0" smtClean="0"/>
              <a:t>stablish </a:t>
            </a:r>
            <a:r>
              <a:rPr lang="en-US" dirty="0"/>
              <a:t>a service culture</a:t>
            </a:r>
          </a:p>
          <a:p>
            <a:pPr marL="742950" lvl="1" indent="-285750">
              <a:spcBef>
                <a:spcPts val="600"/>
              </a:spcBef>
              <a:buFont typeface="Arial" pitchFamily="34" charset="0"/>
              <a:buChar char="•"/>
            </a:pPr>
            <a:r>
              <a:rPr lang="en-US" dirty="0" smtClean="0"/>
              <a:t>Develop a </a:t>
            </a:r>
            <a:r>
              <a:rPr lang="en-US" dirty="0"/>
              <a:t>marketing approach to human resource management</a:t>
            </a:r>
          </a:p>
          <a:p>
            <a:pPr marL="742950" lvl="1" indent="-285750">
              <a:spcBef>
                <a:spcPts val="600"/>
              </a:spcBef>
              <a:buFont typeface="Arial" pitchFamily="34" charset="0"/>
              <a:buChar char="•"/>
            </a:pPr>
            <a:r>
              <a:rPr lang="en-US" dirty="0"/>
              <a:t>D</a:t>
            </a:r>
            <a:r>
              <a:rPr lang="en-US" dirty="0" smtClean="0"/>
              <a:t>isseminate </a:t>
            </a:r>
            <a:r>
              <a:rPr lang="en-US" dirty="0"/>
              <a:t>marketing information </a:t>
            </a:r>
            <a:endParaRPr lang="en-US" dirty="0" smtClean="0"/>
          </a:p>
          <a:p>
            <a:pPr marL="742950" lvl="1" indent="-285750">
              <a:spcBef>
                <a:spcPts val="600"/>
              </a:spcBef>
              <a:buFont typeface="Arial" pitchFamily="34" charset="0"/>
              <a:buChar char="•"/>
            </a:pPr>
            <a:r>
              <a:rPr lang="en-US" dirty="0" smtClean="0"/>
              <a:t>Implement reward </a:t>
            </a:r>
            <a:r>
              <a:rPr lang="en-US" dirty="0"/>
              <a:t>and recognition system</a:t>
            </a:r>
          </a:p>
          <a:p>
            <a:endParaRPr lang="en-US" dirty="0"/>
          </a:p>
          <a:p>
            <a:pPr marL="285750" indent="-285750">
              <a:spcBef>
                <a:spcPts val="600"/>
              </a:spcBef>
              <a:spcAft>
                <a:spcPts val="600"/>
              </a:spcAft>
              <a:buFont typeface="Courier New" pitchFamily="49" charset="0"/>
              <a:buChar char="o"/>
            </a:pPr>
            <a:r>
              <a:rPr lang="en-US" dirty="0" smtClean="0"/>
              <a:t>Too few </a:t>
            </a:r>
            <a:r>
              <a:rPr lang="en-US" dirty="0"/>
              <a:t>organizations apply the concept </a:t>
            </a:r>
          </a:p>
          <a:p>
            <a:pPr marL="285750" indent="-285750">
              <a:spcBef>
                <a:spcPts val="600"/>
              </a:spcBef>
              <a:spcAft>
                <a:spcPts val="600"/>
              </a:spcAft>
              <a:buFont typeface="Courier New" pitchFamily="49" charset="0"/>
              <a:buChar char="o"/>
            </a:pPr>
            <a:r>
              <a:rPr lang="en-US" dirty="0" smtClean="0"/>
              <a:t>Corporate </a:t>
            </a:r>
            <a:r>
              <a:rPr lang="en-US" dirty="0"/>
              <a:t>distraction (boost revenues, cut costs</a:t>
            </a:r>
            <a:r>
              <a:rPr lang="en-US" dirty="0" smtClean="0"/>
              <a:t>)</a:t>
            </a:r>
          </a:p>
          <a:p>
            <a:pPr marL="285750" indent="-285750">
              <a:spcBef>
                <a:spcPts val="600"/>
              </a:spcBef>
              <a:spcAft>
                <a:spcPts val="600"/>
              </a:spcAft>
              <a:buFont typeface="Courier New" pitchFamily="49" charset="0"/>
              <a:buChar char="o"/>
            </a:pPr>
            <a:r>
              <a:rPr lang="en-US" dirty="0" smtClean="0"/>
              <a:t>But growing awareness that internal marketing will lead to profits</a:t>
            </a:r>
            <a:endParaRPr lang="en-US" dirty="0"/>
          </a:p>
          <a:p>
            <a:pPr marL="285750" indent="-285750">
              <a:buFont typeface="Courier New" pitchFamily="49" charset="0"/>
              <a:buChar char="o"/>
            </a:pPr>
            <a:endParaRPr lang="en-US" dirty="0"/>
          </a:p>
          <a:p>
            <a:endParaRPr lang="en-US" i="1" dirty="0"/>
          </a:p>
        </p:txBody>
      </p:sp>
    </p:spTree>
    <p:extLst>
      <p:ext uri="{BB962C8B-B14F-4D97-AF65-F5344CB8AC3E}">
        <p14:creationId xmlns:p14="http://schemas.microsoft.com/office/powerpoint/2010/main" val="510358493"/>
      </p:ext>
    </p:extLst>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762000" y="457200"/>
            <a:ext cx="8382000" cy="609600"/>
          </a:xfrm>
        </p:spPr>
        <p:txBody>
          <a:bodyPr/>
          <a:lstStyle/>
          <a:p>
            <a:pPr algn="ctr"/>
            <a:r>
              <a:rPr lang="en-CA" dirty="0" smtClean="0"/>
              <a:t>Link between </a:t>
            </a:r>
            <a:r>
              <a:rPr lang="en-CA" dirty="0"/>
              <a:t>i</a:t>
            </a:r>
            <a:r>
              <a:rPr lang="en-CA" dirty="0" smtClean="0"/>
              <a:t>nternal </a:t>
            </a:r>
            <a:r>
              <a:rPr lang="en-CA" dirty="0"/>
              <a:t>m</a:t>
            </a:r>
            <a:r>
              <a:rPr lang="en-CA" dirty="0" smtClean="0"/>
              <a:t>arketing </a:t>
            </a:r>
            <a:br>
              <a:rPr lang="en-CA" dirty="0" smtClean="0"/>
            </a:br>
            <a:r>
              <a:rPr lang="en-CA" dirty="0" smtClean="0"/>
              <a:t>and profits</a:t>
            </a:r>
            <a:endParaRPr lang="en-US" sz="2800"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599" y="1749326"/>
            <a:ext cx="8023809" cy="2133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Rectangle 2"/>
          <p:cNvSpPr/>
          <p:nvPr/>
        </p:nvSpPr>
        <p:spPr>
          <a:xfrm>
            <a:off x="990599" y="3882926"/>
            <a:ext cx="1093569" cy="307777"/>
          </a:xfrm>
          <a:prstGeom prst="rect">
            <a:avLst/>
          </a:prstGeom>
        </p:spPr>
        <p:txBody>
          <a:bodyPr wrap="none">
            <a:spAutoFit/>
          </a:bodyPr>
          <a:lstStyle/>
          <a:p>
            <a:r>
              <a:rPr lang="en-US" sz="1400" b="1" dirty="0"/>
              <a:t>Figure 4.1</a:t>
            </a:r>
          </a:p>
        </p:txBody>
      </p:sp>
    </p:spTree>
    <p:extLst>
      <p:ext uri="{BB962C8B-B14F-4D97-AF65-F5344CB8AC3E}">
        <p14:creationId xmlns:p14="http://schemas.microsoft.com/office/powerpoint/2010/main" val="1432491305"/>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100" y="228600"/>
            <a:ext cx="8343900" cy="609600"/>
          </a:xfrm>
        </p:spPr>
        <p:txBody>
          <a:bodyPr/>
          <a:lstStyle/>
          <a:p>
            <a:pPr algn="ctr"/>
            <a:r>
              <a:rPr lang="en-US" dirty="0" smtClean="0"/>
              <a:t>Establishment of a service culture </a:t>
            </a:r>
            <a:endParaRPr lang="en-US" dirty="0"/>
          </a:p>
        </p:txBody>
      </p:sp>
      <p:sp>
        <p:nvSpPr>
          <p:cNvPr id="4" name="Rectangle 3"/>
          <p:cNvSpPr/>
          <p:nvPr/>
        </p:nvSpPr>
        <p:spPr>
          <a:xfrm>
            <a:off x="1097280" y="1143000"/>
            <a:ext cx="7696200" cy="3939540"/>
          </a:xfrm>
          <a:prstGeom prst="rect">
            <a:avLst/>
          </a:prstGeom>
        </p:spPr>
        <p:txBody>
          <a:bodyPr wrap="square">
            <a:spAutoFit/>
          </a:bodyPr>
          <a:lstStyle/>
          <a:p>
            <a:pPr marL="342900" indent="-342900">
              <a:spcAft>
                <a:spcPts val="600"/>
              </a:spcAft>
              <a:buFont typeface="Courier New" pitchFamily="49" charset="0"/>
              <a:buChar char="o"/>
            </a:pPr>
            <a:r>
              <a:rPr lang="en-US" sz="2000" dirty="0" smtClean="0"/>
              <a:t>Organizational </a:t>
            </a:r>
            <a:r>
              <a:rPr lang="en-US" sz="2000" dirty="0"/>
              <a:t>culture </a:t>
            </a:r>
            <a:endParaRPr lang="en-US" sz="2000" dirty="0" smtClean="0"/>
          </a:p>
          <a:p>
            <a:pPr marL="800100" lvl="1" indent="-342900">
              <a:spcAft>
                <a:spcPts val="600"/>
              </a:spcAft>
              <a:buFont typeface="Arial" pitchFamily="34" charset="0"/>
              <a:buChar char="•"/>
            </a:pPr>
            <a:r>
              <a:rPr lang="en-US" sz="2000" dirty="0"/>
              <a:t>F</a:t>
            </a:r>
            <a:r>
              <a:rPr lang="en-US" sz="2000" dirty="0" smtClean="0"/>
              <a:t>ormal and informal guidelines, actually activities</a:t>
            </a:r>
          </a:p>
          <a:p>
            <a:pPr marL="800100" lvl="1" indent="-342900">
              <a:spcAft>
                <a:spcPts val="600"/>
              </a:spcAft>
              <a:buFont typeface="Arial" pitchFamily="34" charset="0"/>
              <a:buChar char="•"/>
            </a:pPr>
            <a:r>
              <a:rPr lang="en-US" sz="2000" dirty="0" smtClean="0"/>
              <a:t>Shared </a:t>
            </a:r>
            <a:r>
              <a:rPr lang="en-US" sz="2000" dirty="0"/>
              <a:t>values and </a:t>
            </a:r>
            <a:r>
              <a:rPr lang="en-US" sz="2000" dirty="0" smtClean="0"/>
              <a:t>beliefs, behavioral norms</a:t>
            </a:r>
          </a:p>
          <a:p>
            <a:pPr marL="800100" lvl="1" indent="-342900">
              <a:spcAft>
                <a:spcPts val="600"/>
              </a:spcAft>
              <a:buFont typeface="Arial" pitchFamily="34" charset="0"/>
              <a:buChar char="•"/>
            </a:pPr>
            <a:r>
              <a:rPr lang="en-US" sz="2000" dirty="0" smtClean="0"/>
              <a:t>Individuals understanding of </a:t>
            </a:r>
            <a:r>
              <a:rPr lang="en-US" sz="2000" dirty="0"/>
              <a:t>organizational </a:t>
            </a:r>
            <a:r>
              <a:rPr lang="en-US" sz="2000" dirty="0" smtClean="0"/>
              <a:t>functions </a:t>
            </a:r>
            <a:endParaRPr lang="en-US" sz="2000" dirty="0"/>
          </a:p>
          <a:p>
            <a:pPr marL="342900" indent="-342900">
              <a:spcAft>
                <a:spcPts val="600"/>
              </a:spcAft>
              <a:buFont typeface="Arial" pitchFamily="34" charset="0"/>
              <a:buChar char="•"/>
            </a:pPr>
            <a:endParaRPr lang="en-US" sz="1000" dirty="0"/>
          </a:p>
          <a:p>
            <a:pPr marL="342900" indent="-342900">
              <a:spcAft>
                <a:spcPts val="600"/>
              </a:spcAft>
              <a:buFont typeface="Courier New" pitchFamily="49" charset="0"/>
              <a:buChar char="o"/>
            </a:pPr>
            <a:r>
              <a:rPr lang="en-US" sz="2000" dirty="0"/>
              <a:t>Marketing culture </a:t>
            </a:r>
            <a:endParaRPr lang="en-US" sz="2000" dirty="0" smtClean="0"/>
          </a:p>
          <a:p>
            <a:pPr marL="800100" lvl="1" indent="-342900">
              <a:spcAft>
                <a:spcPts val="600"/>
              </a:spcAft>
              <a:buFont typeface="Arial" pitchFamily="34" charset="0"/>
              <a:buChar char="•"/>
            </a:pPr>
            <a:r>
              <a:rPr lang="en-US" sz="2000" dirty="0"/>
              <a:t>U</a:t>
            </a:r>
            <a:r>
              <a:rPr lang="en-US" sz="2000" dirty="0" smtClean="0"/>
              <a:t>nwritten </a:t>
            </a:r>
            <a:r>
              <a:rPr lang="en-US" sz="2000" dirty="0"/>
              <a:t>policies and guidelines </a:t>
            </a:r>
            <a:r>
              <a:rPr lang="en-US" sz="2000" dirty="0" smtClean="0"/>
              <a:t>and behavioral norms </a:t>
            </a:r>
            <a:endParaRPr lang="en-US" sz="2000" dirty="0"/>
          </a:p>
          <a:p>
            <a:pPr marL="800100" lvl="1" indent="-342900">
              <a:spcAft>
                <a:spcPts val="600"/>
              </a:spcAft>
              <a:buFont typeface="Arial" pitchFamily="34" charset="0"/>
              <a:buChar char="•"/>
            </a:pPr>
            <a:r>
              <a:rPr lang="en-US" sz="2000" dirty="0" smtClean="0"/>
              <a:t>Defines importance of marketing, manner of execution</a:t>
            </a:r>
          </a:p>
          <a:p>
            <a:pPr marL="800100" lvl="1" indent="-342900">
              <a:spcAft>
                <a:spcPts val="600"/>
              </a:spcAft>
              <a:buFont typeface="Arial" pitchFamily="34" charset="0"/>
              <a:buChar char="•"/>
            </a:pPr>
            <a:r>
              <a:rPr lang="en-US" sz="2000" dirty="0" smtClean="0"/>
              <a:t>Particularly important for service organizations</a:t>
            </a:r>
          </a:p>
          <a:p>
            <a:pPr marL="800100" lvl="1" indent="-342900">
              <a:spcAft>
                <a:spcPts val="600"/>
              </a:spcAft>
              <a:buFont typeface="Arial" pitchFamily="34" charset="0"/>
              <a:buChar char="•"/>
            </a:pPr>
            <a:r>
              <a:rPr lang="en-US" sz="2000" dirty="0" smtClean="0"/>
              <a:t>Strong link between type of marketing culture and profits</a:t>
            </a:r>
            <a:endParaRPr lang="en-US" sz="2000" dirty="0"/>
          </a:p>
          <a:p>
            <a:pPr marL="800100" lvl="1" indent="-342900">
              <a:spcAft>
                <a:spcPts val="600"/>
              </a:spcAft>
              <a:buFont typeface="Courier New" pitchFamily="49" charset="0"/>
              <a:buChar char="o"/>
            </a:pPr>
            <a:endParaRPr lang="en-US" sz="1000" dirty="0" smtClean="0"/>
          </a:p>
        </p:txBody>
      </p:sp>
    </p:spTree>
    <p:extLst>
      <p:ext uri="{BB962C8B-B14F-4D97-AF65-F5344CB8AC3E}">
        <p14:creationId xmlns:p14="http://schemas.microsoft.com/office/powerpoint/2010/main" val="2116808223"/>
      </p:ext>
    </p:extLst>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920" y="228600"/>
            <a:ext cx="8229600" cy="609600"/>
          </a:xfrm>
        </p:spPr>
        <p:txBody>
          <a:bodyPr/>
          <a:lstStyle/>
          <a:p>
            <a:pPr algn="ctr"/>
            <a:r>
              <a:rPr lang="en-US" dirty="0" smtClean="0"/>
              <a:t>Service culture</a:t>
            </a:r>
            <a:endParaRPr lang="en-US" dirty="0"/>
          </a:p>
        </p:txBody>
      </p:sp>
      <p:sp>
        <p:nvSpPr>
          <p:cNvPr id="5" name="Rectangle 4"/>
          <p:cNvSpPr/>
          <p:nvPr/>
        </p:nvSpPr>
        <p:spPr>
          <a:xfrm>
            <a:off x="929640" y="1143000"/>
            <a:ext cx="8229600" cy="5293757"/>
          </a:xfrm>
          <a:prstGeom prst="rect">
            <a:avLst/>
          </a:prstGeom>
        </p:spPr>
        <p:txBody>
          <a:bodyPr wrap="square">
            <a:spAutoFit/>
          </a:bodyPr>
          <a:lstStyle/>
          <a:p>
            <a:pPr algn="ctr"/>
            <a:r>
              <a:rPr lang="en-US" dirty="0" smtClean="0"/>
              <a:t>….</a:t>
            </a:r>
            <a:r>
              <a:rPr lang="en-US" i="1" dirty="0" smtClean="0"/>
              <a:t>a culture </a:t>
            </a:r>
            <a:r>
              <a:rPr lang="en-US" i="1" dirty="0"/>
              <a:t>that supports customer service through policies, </a:t>
            </a:r>
            <a:r>
              <a:rPr lang="en-US" i="1" dirty="0" smtClean="0"/>
              <a:t/>
            </a:r>
            <a:br>
              <a:rPr lang="en-US" i="1" dirty="0" smtClean="0"/>
            </a:br>
            <a:r>
              <a:rPr lang="en-US" i="1" dirty="0" smtClean="0"/>
              <a:t>procedures</a:t>
            </a:r>
            <a:r>
              <a:rPr lang="en-US" i="1" dirty="0"/>
              <a:t>, reward systems, and actions </a:t>
            </a:r>
            <a:endParaRPr lang="en-US" i="1" dirty="0" smtClean="0"/>
          </a:p>
          <a:p>
            <a:pPr algn="ctr"/>
            <a:endParaRPr lang="en-US" i="1" dirty="0"/>
          </a:p>
          <a:p>
            <a:pPr marL="285750" indent="-285750">
              <a:spcBef>
                <a:spcPts val="600"/>
              </a:spcBef>
              <a:spcAft>
                <a:spcPts val="600"/>
              </a:spcAft>
              <a:buFont typeface="Courier New" pitchFamily="49" charset="0"/>
              <a:buChar char="o"/>
            </a:pPr>
            <a:r>
              <a:rPr lang="en-US" dirty="0" smtClean="0"/>
              <a:t>Culture </a:t>
            </a:r>
            <a:r>
              <a:rPr lang="en-US" dirty="0"/>
              <a:t>must support customer service </a:t>
            </a:r>
          </a:p>
          <a:p>
            <a:pPr marL="285750" indent="-285750">
              <a:spcBef>
                <a:spcPts val="600"/>
              </a:spcBef>
              <a:spcAft>
                <a:spcPts val="600"/>
              </a:spcAft>
              <a:buFont typeface="Courier New" pitchFamily="49" charset="0"/>
              <a:buChar char="o"/>
            </a:pPr>
            <a:r>
              <a:rPr lang="en-US" dirty="0" smtClean="0"/>
              <a:t>Leaders </a:t>
            </a:r>
            <a:r>
              <a:rPr lang="en-US" dirty="0"/>
              <a:t>crucial </a:t>
            </a:r>
            <a:r>
              <a:rPr lang="en-US" dirty="0" smtClean="0"/>
              <a:t>for transmitting</a:t>
            </a:r>
            <a:r>
              <a:rPr lang="en-US" dirty="0"/>
              <a:t>, preserving culture </a:t>
            </a:r>
          </a:p>
          <a:p>
            <a:pPr marL="285750" indent="-285750">
              <a:spcBef>
                <a:spcPts val="600"/>
              </a:spcBef>
              <a:spcAft>
                <a:spcPts val="600"/>
              </a:spcAft>
              <a:buFont typeface="Courier New" pitchFamily="49" charset="0"/>
              <a:buChar char="o"/>
            </a:pPr>
            <a:r>
              <a:rPr lang="en-US" dirty="0" smtClean="0"/>
              <a:t>Commitment </a:t>
            </a:r>
            <a:r>
              <a:rPr lang="en-US" dirty="0"/>
              <a:t>from management </a:t>
            </a:r>
          </a:p>
          <a:p>
            <a:pPr marL="742950" lvl="1" indent="-285750">
              <a:spcBef>
                <a:spcPts val="600"/>
              </a:spcBef>
              <a:buFont typeface="Arial" pitchFamily="34" charset="0"/>
              <a:buChar char="•"/>
            </a:pPr>
            <a:r>
              <a:rPr lang="en-US" dirty="0"/>
              <a:t>P</a:t>
            </a:r>
            <a:r>
              <a:rPr lang="en-US" dirty="0" smtClean="0"/>
              <a:t>ositive </a:t>
            </a:r>
            <a:r>
              <a:rPr lang="en-US" dirty="0"/>
              <a:t>attitude toward customers and employees</a:t>
            </a:r>
          </a:p>
          <a:p>
            <a:pPr marL="742950" lvl="1" indent="-285750">
              <a:spcBef>
                <a:spcPts val="600"/>
              </a:spcBef>
              <a:buFont typeface="Arial" pitchFamily="34" charset="0"/>
              <a:buChar char="•"/>
            </a:pPr>
            <a:r>
              <a:rPr lang="en-US" dirty="0"/>
              <a:t>T</a:t>
            </a:r>
            <a:r>
              <a:rPr lang="en-US" dirty="0" smtClean="0"/>
              <a:t>ime </a:t>
            </a:r>
            <a:r>
              <a:rPr lang="en-US" dirty="0"/>
              <a:t>and money transmitting value system </a:t>
            </a:r>
          </a:p>
          <a:p>
            <a:pPr marL="742950" lvl="1" indent="-285750">
              <a:spcBef>
                <a:spcPts val="600"/>
              </a:spcBef>
              <a:buFont typeface="Arial" pitchFamily="34" charset="0"/>
              <a:buChar char="•"/>
            </a:pPr>
            <a:r>
              <a:rPr lang="en-US" dirty="0"/>
              <a:t>P</a:t>
            </a:r>
            <a:r>
              <a:rPr lang="en-US" dirty="0" smtClean="0"/>
              <a:t>roperly </a:t>
            </a:r>
            <a:r>
              <a:rPr lang="en-US" dirty="0"/>
              <a:t>trained employees respond appropriately</a:t>
            </a:r>
          </a:p>
          <a:p>
            <a:pPr marL="742950" lvl="1" indent="-285750">
              <a:spcBef>
                <a:spcPts val="600"/>
              </a:spcBef>
              <a:buFont typeface="Arial" pitchFamily="34" charset="0"/>
              <a:buChar char="•"/>
            </a:pPr>
            <a:r>
              <a:rPr lang="en-US" dirty="0"/>
              <a:t>E</a:t>
            </a:r>
            <a:r>
              <a:rPr lang="en-US" dirty="0" smtClean="0"/>
              <a:t>mpowered </a:t>
            </a:r>
            <a:r>
              <a:rPr lang="en-US" dirty="0"/>
              <a:t>to do so by the organization </a:t>
            </a:r>
          </a:p>
          <a:p>
            <a:pPr marL="285750" indent="-285750">
              <a:buFont typeface="Courier New" pitchFamily="49" charset="0"/>
              <a:buChar char="o"/>
            </a:pPr>
            <a:endParaRPr lang="en-US" dirty="0"/>
          </a:p>
          <a:p>
            <a:pPr marL="285750" indent="-285750">
              <a:buFont typeface="Courier New" pitchFamily="49" charset="0"/>
              <a:buChar char="o"/>
            </a:pPr>
            <a:r>
              <a:rPr lang="en-US" dirty="0"/>
              <a:t>Establishing a service culture may have regional characteristics</a:t>
            </a:r>
          </a:p>
          <a:p>
            <a:r>
              <a:rPr lang="en-US" dirty="0"/>
              <a:t> </a:t>
            </a:r>
          </a:p>
          <a:p>
            <a:endParaRPr lang="en-US" i="1" dirty="0"/>
          </a:p>
          <a:p>
            <a:pPr algn="ctr"/>
            <a:endParaRPr lang="en-US" i="1" dirty="0" smtClean="0"/>
          </a:p>
          <a:p>
            <a:pPr algn="ctr"/>
            <a:endParaRPr lang="en-US" i="1" dirty="0"/>
          </a:p>
        </p:txBody>
      </p:sp>
    </p:spTree>
    <p:extLst>
      <p:ext uri="{BB962C8B-B14F-4D97-AF65-F5344CB8AC3E}">
        <p14:creationId xmlns:p14="http://schemas.microsoft.com/office/powerpoint/2010/main" val="403943168"/>
      </p:ext>
    </p:extLst>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60" y="228600"/>
            <a:ext cx="8229600" cy="609600"/>
          </a:xfrm>
        </p:spPr>
        <p:txBody>
          <a:bodyPr/>
          <a:lstStyle/>
          <a:p>
            <a:pPr algn="ctr"/>
            <a:r>
              <a:rPr lang="en-US" dirty="0"/>
              <a:t>The importance of empowerment</a:t>
            </a:r>
          </a:p>
        </p:txBody>
      </p:sp>
      <p:sp>
        <p:nvSpPr>
          <p:cNvPr id="4" name="Rectangle 3"/>
          <p:cNvSpPr/>
          <p:nvPr/>
        </p:nvSpPr>
        <p:spPr>
          <a:xfrm>
            <a:off x="1143000" y="990600"/>
            <a:ext cx="8001000" cy="5863144"/>
          </a:xfrm>
          <a:prstGeom prst="rect">
            <a:avLst/>
          </a:prstGeom>
        </p:spPr>
        <p:txBody>
          <a:bodyPr wrap="square">
            <a:spAutoFit/>
          </a:bodyPr>
          <a:lstStyle/>
          <a:p>
            <a:pPr algn="ctr"/>
            <a:r>
              <a:rPr lang="en-US" i="1" dirty="0" smtClean="0"/>
              <a:t>….the </a:t>
            </a:r>
            <a:r>
              <a:rPr lang="en-US" i="1" dirty="0"/>
              <a:t>act of giving employees the authority to identify and solve guest problems or complaints on the spot, and to make improvements </a:t>
            </a:r>
            <a:r>
              <a:rPr lang="en-US" i="1" dirty="0" smtClean="0"/>
              <a:t/>
            </a:r>
            <a:br>
              <a:rPr lang="en-US" i="1" dirty="0" smtClean="0"/>
            </a:br>
            <a:r>
              <a:rPr lang="en-US" i="1" dirty="0" smtClean="0"/>
              <a:t>in </a:t>
            </a:r>
            <a:r>
              <a:rPr lang="en-US" i="1" dirty="0"/>
              <a:t>the work processes when necessary</a:t>
            </a:r>
            <a:endParaRPr lang="en-US" i="1" dirty="0" smtClean="0"/>
          </a:p>
          <a:p>
            <a:pPr marL="285750" indent="-285750">
              <a:buFont typeface="Courier New" pitchFamily="49" charset="0"/>
              <a:buChar char="o"/>
            </a:pPr>
            <a:endParaRPr lang="en-US" dirty="0" smtClean="0"/>
          </a:p>
          <a:p>
            <a:pPr marL="342900" indent="-342900">
              <a:spcBef>
                <a:spcPts val="600"/>
              </a:spcBef>
              <a:spcAft>
                <a:spcPts val="600"/>
              </a:spcAft>
              <a:buFont typeface="Courier New" pitchFamily="49" charset="0"/>
              <a:buChar char="o"/>
            </a:pPr>
            <a:r>
              <a:rPr lang="en-US" sz="2000" dirty="0"/>
              <a:t>Impacts </a:t>
            </a:r>
            <a:r>
              <a:rPr lang="en-US" sz="2000" dirty="0" smtClean="0"/>
              <a:t>customer perceptions </a:t>
            </a:r>
            <a:r>
              <a:rPr lang="en-US" sz="2000" dirty="0"/>
              <a:t>of service quality </a:t>
            </a:r>
            <a:endParaRPr lang="en-US" sz="2000" dirty="0" smtClean="0"/>
          </a:p>
          <a:p>
            <a:pPr marL="342900" indent="-342900">
              <a:spcBef>
                <a:spcPts val="600"/>
              </a:spcBef>
              <a:spcAft>
                <a:spcPts val="600"/>
              </a:spcAft>
              <a:buFont typeface="Courier New" pitchFamily="49" charset="0"/>
              <a:buChar char="o"/>
            </a:pPr>
            <a:r>
              <a:rPr lang="en-US" sz="2000" dirty="0" smtClean="0"/>
              <a:t>Essential </a:t>
            </a:r>
            <a:r>
              <a:rPr lang="en-US" sz="2000" dirty="0"/>
              <a:t>aspect of internal marketing</a:t>
            </a:r>
          </a:p>
          <a:p>
            <a:pPr marL="342900" indent="-342900">
              <a:spcBef>
                <a:spcPts val="600"/>
              </a:spcBef>
              <a:spcAft>
                <a:spcPts val="600"/>
              </a:spcAft>
              <a:buFont typeface="Courier New" pitchFamily="49" charset="0"/>
              <a:buChar char="o"/>
            </a:pPr>
            <a:r>
              <a:rPr lang="en-US" sz="2000" dirty="0" smtClean="0"/>
              <a:t>Involves decentralized </a:t>
            </a:r>
            <a:r>
              <a:rPr lang="en-US" sz="2000" dirty="0"/>
              <a:t>decision-making</a:t>
            </a:r>
          </a:p>
          <a:p>
            <a:pPr marL="800100" lvl="1" indent="-342900">
              <a:spcBef>
                <a:spcPts val="600"/>
              </a:spcBef>
              <a:spcAft>
                <a:spcPts val="600"/>
              </a:spcAft>
              <a:buFont typeface="Arial" pitchFamily="34" charset="0"/>
              <a:buChar char="•"/>
            </a:pPr>
            <a:r>
              <a:rPr lang="en-US" sz="2000" dirty="0"/>
              <a:t>Demonstrated </a:t>
            </a:r>
            <a:r>
              <a:rPr lang="en-US" sz="2000" dirty="0" smtClean="0"/>
              <a:t>trust, respect </a:t>
            </a:r>
            <a:r>
              <a:rPr lang="en-US" sz="2000" dirty="0"/>
              <a:t>for employees’ judgment</a:t>
            </a:r>
          </a:p>
          <a:p>
            <a:pPr marL="342900" indent="-342900">
              <a:spcBef>
                <a:spcPts val="600"/>
              </a:spcBef>
              <a:spcAft>
                <a:spcPts val="600"/>
              </a:spcAft>
              <a:buFont typeface="Courier New" pitchFamily="49" charset="0"/>
              <a:buChar char="o"/>
            </a:pPr>
            <a:r>
              <a:rPr lang="en-US" sz="2000" dirty="0" err="1" smtClean="0"/>
              <a:t>Gronroos’s</a:t>
            </a:r>
            <a:r>
              <a:rPr lang="en-US" sz="2000" dirty="0" smtClean="0"/>
              <a:t> </a:t>
            </a:r>
            <a:r>
              <a:rPr lang="en-US" sz="2000" dirty="0"/>
              <a:t>interactive marketing concept</a:t>
            </a:r>
          </a:p>
          <a:p>
            <a:pPr marL="800100" lvl="1" indent="-342900">
              <a:spcBef>
                <a:spcPts val="600"/>
              </a:spcBef>
              <a:spcAft>
                <a:spcPts val="0"/>
              </a:spcAft>
              <a:buFont typeface="Arial" pitchFamily="34" charset="0"/>
              <a:buChar char="•"/>
            </a:pPr>
            <a:r>
              <a:rPr lang="en-US" sz="2000" dirty="0" smtClean="0"/>
              <a:t>Empowered front-line employees</a:t>
            </a:r>
            <a:endParaRPr lang="en-US" sz="2000" dirty="0"/>
          </a:p>
          <a:p>
            <a:pPr marL="800100" lvl="1" indent="-342900">
              <a:spcBef>
                <a:spcPts val="600"/>
              </a:spcBef>
              <a:spcAft>
                <a:spcPts val="600"/>
              </a:spcAft>
              <a:buFont typeface="Arial" pitchFamily="34" charset="0"/>
              <a:buChar char="•"/>
            </a:pPr>
            <a:r>
              <a:rPr lang="en-US" sz="2000" dirty="0" smtClean="0"/>
              <a:t>Control </a:t>
            </a:r>
            <a:r>
              <a:rPr lang="en-US" sz="2000" dirty="0"/>
              <a:t>over </a:t>
            </a:r>
            <a:r>
              <a:rPr lang="en-US" sz="2000" dirty="0" smtClean="0"/>
              <a:t>task </a:t>
            </a:r>
            <a:r>
              <a:rPr lang="en-US" sz="2000" dirty="0"/>
              <a:t>performance </a:t>
            </a:r>
          </a:p>
          <a:p>
            <a:pPr marL="342900" indent="-342900">
              <a:spcBef>
                <a:spcPts val="600"/>
              </a:spcBef>
              <a:spcAft>
                <a:spcPts val="600"/>
              </a:spcAft>
              <a:buFont typeface="Courier New" pitchFamily="49" charset="0"/>
              <a:buChar char="o"/>
            </a:pPr>
            <a:r>
              <a:rPr lang="en-US" sz="2000" dirty="0" smtClean="0"/>
              <a:t>Contingent </a:t>
            </a:r>
            <a:r>
              <a:rPr lang="en-US" sz="2000" dirty="0"/>
              <a:t>on variability of customer </a:t>
            </a:r>
            <a:r>
              <a:rPr lang="en-US" sz="2000" dirty="0" smtClean="0"/>
              <a:t>needs, task </a:t>
            </a:r>
            <a:r>
              <a:rPr lang="en-US" sz="2000" dirty="0"/>
              <a:t>complexity</a:t>
            </a:r>
          </a:p>
          <a:p>
            <a:pPr marL="342900" indent="-342900">
              <a:spcBef>
                <a:spcPts val="600"/>
              </a:spcBef>
              <a:spcAft>
                <a:spcPts val="600"/>
              </a:spcAft>
              <a:buFont typeface="Courier New" pitchFamily="49" charset="0"/>
              <a:buChar char="o"/>
            </a:pPr>
            <a:r>
              <a:rPr lang="en-US" sz="2000" dirty="0" smtClean="0"/>
              <a:t>Not suited to </a:t>
            </a:r>
            <a:r>
              <a:rPr lang="en-US" sz="2000" dirty="0"/>
              <a:t>all </a:t>
            </a:r>
            <a:r>
              <a:rPr lang="en-US" sz="2000" dirty="0" smtClean="0"/>
              <a:t>employees</a:t>
            </a:r>
            <a:endParaRPr lang="en-US" sz="2000" dirty="0"/>
          </a:p>
          <a:p>
            <a:r>
              <a:rPr lang="en-US" sz="2000" dirty="0"/>
              <a:t> </a:t>
            </a:r>
          </a:p>
          <a:p>
            <a:endParaRPr lang="en-US" dirty="0" smtClean="0"/>
          </a:p>
        </p:txBody>
      </p:sp>
    </p:spTree>
    <p:extLst>
      <p:ext uri="{BB962C8B-B14F-4D97-AF65-F5344CB8AC3E}">
        <p14:creationId xmlns:p14="http://schemas.microsoft.com/office/powerpoint/2010/main" val="3446789889"/>
      </p:ext>
    </p:extLst>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199" y="457200"/>
            <a:ext cx="8305800" cy="609600"/>
          </a:xfrm>
        </p:spPr>
        <p:txBody>
          <a:bodyPr/>
          <a:lstStyle/>
          <a:p>
            <a:pPr algn="ctr"/>
            <a:r>
              <a:rPr lang="en-US" dirty="0"/>
              <a:t>Empowerment and </a:t>
            </a:r>
            <a:r>
              <a:rPr lang="en-US" dirty="0" smtClean="0"/>
              <a:t>disempowerment:  </a:t>
            </a:r>
            <a:r>
              <a:rPr lang="en-US" dirty="0"/>
              <a:t>tourism and hospitality operations</a:t>
            </a:r>
          </a:p>
        </p:txBody>
      </p:sp>
      <p:pic>
        <p:nvPicPr>
          <p:cNvPr id="3075"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9804"/>
          <a:stretch/>
        </p:blipFill>
        <p:spPr bwMode="auto">
          <a:xfrm>
            <a:off x="990599" y="1676400"/>
            <a:ext cx="8001001" cy="30961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990599" y="4587850"/>
            <a:ext cx="4727448" cy="369332"/>
          </a:xfrm>
          <a:prstGeom prst="rect">
            <a:avLst/>
          </a:prstGeom>
        </p:spPr>
        <p:txBody>
          <a:bodyPr wrap="none">
            <a:spAutoFit/>
          </a:bodyPr>
          <a:lstStyle/>
          <a:p>
            <a:r>
              <a:rPr lang="en-US" b="1" dirty="0"/>
              <a:t>Table 4.1 </a:t>
            </a:r>
            <a:r>
              <a:rPr lang="en-US" dirty="0"/>
              <a:t>(Source: based on </a:t>
            </a:r>
            <a:r>
              <a:rPr lang="en-US" dirty="0" err="1" smtClean="0"/>
              <a:t>Lashley</a:t>
            </a:r>
            <a:r>
              <a:rPr lang="en-US" dirty="0" smtClean="0"/>
              <a:t>, 1995)</a:t>
            </a:r>
            <a:endParaRPr lang="en-US" dirty="0"/>
          </a:p>
        </p:txBody>
      </p:sp>
    </p:spTree>
    <p:extLst>
      <p:ext uri="{BB962C8B-B14F-4D97-AF65-F5344CB8AC3E}">
        <p14:creationId xmlns:p14="http://schemas.microsoft.com/office/powerpoint/2010/main" val="69659611"/>
      </p:ext>
    </p:extLst>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Berrylishious design template">
  <a:themeElements>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Theme">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Berrylishious design template</Template>
  <TotalTime>1063</TotalTime>
  <Words>719</Words>
  <Application>Microsoft Macintosh PowerPoint</Application>
  <PresentationFormat>On-screen Show (4:3)</PresentationFormat>
  <Paragraphs>174</Paragraphs>
  <Slides>17</Slides>
  <Notes>4</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Calibri</vt:lpstr>
      <vt:lpstr>Courier New</vt:lpstr>
      <vt:lpstr>Tahoma</vt:lpstr>
      <vt:lpstr>Arial</vt:lpstr>
      <vt:lpstr>Berrylishious design template</vt:lpstr>
      <vt:lpstr>PowerPoint Presentation</vt:lpstr>
      <vt:lpstr>Topics covered</vt:lpstr>
      <vt:lpstr>‘At Your Service’ Spotlight:  Four Seasons Hotels and Resorts</vt:lpstr>
      <vt:lpstr>Internal marketing </vt:lpstr>
      <vt:lpstr>Link between internal marketing  and profits</vt:lpstr>
      <vt:lpstr>Establishment of a service culture </vt:lpstr>
      <vt:lpstr>Service culture</vt:lpstr>
      <vt:lpstr>The importance of empowerment</vt:lpstr>
      <vt:lpstr>Empowerment and disempowerment:  tourism and hospitality operations</vt:lpstr>
      <vt:lpstr>Marketing approach to human resource management</vt:lpstr>
      <vt:lpstr>Developing employee pride</vt:lpstr>
      <vt:lpstr>Snapshot:  WestJet : Fostering a caring culture</vt:lpstr>
      <vt:lpstr>Dissemination of marketing information to employees</vt:lpstr>
      <vt:lpstr>Southwest’s blog for  customers and employees</vt:lpstr>
      <vt:lpstr>Employee exclusion from  the communication cycle </vt:lpstr>
      <vt:lpstr>Implementation of reward  and recognition systems</vt:lpstr>
      <vt:lpstr>Case Study:  Micato Safaris – simply the best in the world!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Microsoft Office User</cp:lastModifiedBy>
  <cp:revision>301</cp:revision>
  <cp:lastPrinted>1601-01-01T00:00:00Z</cp:lastPrinted>
  <dcterms:created xsi:type="dcterms:W3CDTF">2012-10-22T00:42:01Z</dcterms:created>
  <dcterms:modified xsi:type="dcterms:W3CDTF">2017-08-27T14:25:36Z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TC010900171033</vt:lpwstr>
  </property>
</Properties>
</file>